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notesSlides/notesSlide5.xml" ContentType="application/vnd.openxmlformats-officedocument.presentationml.notesSlide+xml"/>
  <Override PartName="/ppt/tags/tag1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notesSlides/notesSlide7.xml" ContentType="application/vnd.openxmlformats-officedocument.presentationml.notesSlide+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9.xml" ContentType="application/vnd.openxmlformats-officedocument.presentationml.notesSlide+xml"/>
  <Override PartName="/ppt/tags/tag16.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handoutMasterIdLst>
    <p:handoutMasterId r:id="rId18"/>
  </p:handoutMasterIdLst>
  <p:sldIdLst>
    <p:sldId id="385" r:id="rId5"/>
    <p:sldId id="354" r:id="rId6"/>
    <p:sldId id="440" r:id="rId7"/>
    <p:sldId id="449" r:id="rId8"/>
    <p:sldId id="443" r:id="rId9"/>
    <p:sldId id="444" r:id="rId10"/>
    <p:sldId id="445" r:id="rId11"/>
    <p:sldId id="447" r:id="rId12"/>
    <p:sldId id="446" r:id="rId13"/>
    <p:sldId id="441" r:id="rId14"/>
    <p:sldId id="442" r:id="rId15"/>
    <p:sldId id="272" r:id="rId16"/>
  </p:sldIdLst>
  <p:sldSz cx="9144000" cy="5143500" type="screen16x9"/>
  <p:notesSz cx="6858000" cy="9144000"/>
  <p:custDataLst>
    <p:tags r:id="rId1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1257" userDrawn="1">
          <p15:clr>
            <a:srgbClr val="A4A3A4"/>
          </p15:clr>
        </p15:guide>
        <p15:guide id="4"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EA8B28-3A5A-09A1-16BD-CA22CAAE561F}" name="Sally Kitchener" initials="SK" userId="S::sally.kitchener@health.org.uk::0d264900-6c46-4771-93b1-efa967833934" providerId="AD"/>
  <p188:author id="{D1C434AD-CCC5-10B7-7682-B3056704B1AE}" name="Edvige Bordone" initials="EB" userId="S::edvige.bordone@health.org.uk::2646f359-298d-47d5-bbe2-caf1f56430c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078"/>
    <a:srgbClr val="744284"/>
    <a:srgbClr val="2A7979"/>
    <a:srgbClr val="F2B812"/>
    <a:srgbClr val="53A9CD"/>
    <a:srgbClr val="FFD412"/>
    <a:srgbClr val="2CA364"/>
    <a:srgbClr val="E84245"/>
    <a:srgbClr val="F39214"/>
    <a:srgbClr val="E3051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1A60AF-9B1D-22FC-DB49-2F221C679CAC}" v="8" dt="2024-04-23T08:33:48.3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387" autoAdjust="0"/>
  </p:normalViewPr>
  <p:slideViewPr>
    <p:cSldViewPr snapToGrid="0">
      <p:cViewPr varScale="1">
        <p:scale>
          <a:sx n="88" d="100"/>
          <a:sy n="88" d="100"/>
        </p:scale>
        <p:origin x="1306" y="62"/>
      </p:cViewPr>
      <p:guideLst>
        <p:guide orient="horz" pos="1257"/>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DCF09A-7643-8E49-A419-6A6F781113D1}" type="datetimeFigureOut">
              <a:t>12/16/2024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CEAA621-1AE1-2541-A18B-F139E38977EB}" type="slidenum">
              <a:t>‹#›</a:t>
            </a:fld>
            <a:endParaRPr lang="en-US"/>
          </a:p>
        </p:txBody>
      </p:sp>
    </p:spTree>
    <p:extLst>
      <p:ext uri="{BB962C8B-B14F-4D97-AF65-F5344CB8AC3E}">
        <p14:creationId xmlns:p14="http://schemas.microsoft.com/office/powerpoint/2010/main" val="185168824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CDD6CA-19FA-6A46-BBB5-71E9697CFD07}" type="datetimeFigureOut">
              <a:t>12/16/2024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333EF1-9BE1-3F46-AC92-B087BE00A53D}" type="slidenum">
              <a:t>‹#›</a:t>
            </a:fld>
            <a:endParaRPr lang="en-US"/>
          </a:p>
        </p:txBody>
      </p:sp>
    </p:spTree>
    <p:extLst>
      <p:ext uri="{BB962C8B-B14F-4D97-AF65-F5344CB8AC3E}">
        <p14:creationId xmlns:p14="http://schemas.microsoft.com/office/powerpoint/2010/main" val="127897689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website@health.org.uk"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health.org.uk/publications/reports/a-whole-government-approach-to-improving-health"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healthequals.org.uk/campaign/get-well-soon-britain/" TargetMode="External"/><Relationship Id="rId4" Type="http://schemas.openxmlformats.org/officeDocument/2006/relationships/hyperlink" Target="https://www.health.org.uk/a-bill-of-health"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43423E"/>
                </a:solidFill>
                <a:effectLst/>
                <a:latin typeface="Univers LT Pro"/>
              </a:rPr>
              <a:t>We want these slides and infographics to be a useful resource to help change the conversation about what builds good health. You are welcome to download, save and share them for education and non-commercial use. Please make sure that the Health Foundation and the source is clearly acknowledged in full.</a:t>
            </a:r>
          </a:p>
          <a:p>
            <a:pPr algn="l"/>
            <a:endParaRPr lang="en-GB" b="0" i="0" dirty="0">
              <a:solidFill>
                <a:srgbClr val="43423E"/>
              </a:solidFill>
              <a:effectLst/>
              <a:latin typeface="Univers LT Pro"/>
            </a:endParaRPr>
          </a:p>
          <a:p>
            <a:pPr algn="l"/>
            <a:r>
              <a:rPr lang="en-GB" b="0" i="0" dirty="0">
                <a:solidFill>
                  <a:srgbClr val="43423E"/>
                </a:solidFill>
                <a:effectLst/>
                <a:latin typeface="Univers LT Pro"/>
              </a:rPr>
              <a:t>If you have any further questions about using our resources in your work, please get in touch at </a:t>
            </a:r>
            <a:r>
              <a:rPr lang="en-GB" b="0" i="0" dirty="0">
                <a:solidFill>
                  <a:srgbClr val="267979"/>
                </a:solidFill>
                <a:effectLst/>
                <a:latin typeface="Univers LT Pro"/>
                <a:hlinkClick r:id="rId3"/>
              </a:rPr>
              <a:t>website@health.org.uk</a:t>
            </a:r>
            <a:endParaRPr lang="en-GB" b="0" i="0" dirty="0">
              <a:solidFill>
                <a:srgbClr val="43423E"/>
              </a:solidFill>
              <a:effectLst/>
              <a:latin typeface="Univers LT Pro"/>
            </a:endParaRPr>
          </a:p>
        </p:txBody>
      </p:sp>
      <p:sp>
        <p:nvSpPr>
          <p:cNvPr id="4" name="Slide Number Placeholder 3"/>
          <p:cNvSpPr>
            <a:spLocks noGrp="1"/>
          </p:cNvSpPr>
          <p:nvPr>
            <p:ph type="sldNum" sz="quarter" idx="5"/>
          </p:nvPr>
        </p:nvSpPr>
        <p:spPr/>
        <p:txBody>
          <a:bodyPr/>
          <a:lstStyle/>
          <a:p>
            <a:fld id="{26333EF1-9BE1-3F46-AC92-B087BE00A53D}" type="slidenum">
              <a:rPr lang="en-GB" smtClean="0"/>
              <a:t>1</a:t>
            </a:fld>
            <a:endParaRPr lang="en-GB"/>
          </a:p>
        </p:txBody>
      </p:sp>
    </p:spTree>
    <p:extLst>
      <p:ext uri="{BB962C8B-B14F-4D97-AF65-F5344CB8AC3E}">
        <p14:creationId xmlns:p14="http://schemas.microsoft.com/office/powerpoint/2010/main" val="2253575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sz="1800" b="1" i="0" dirty="0">
                <a:solidFill>
                  <a:srgbClr val="000000"/>
                </a:solidFill>
                <a:effectLst/>
                <a:latin typeface="Arial" panose="020B0604020202020204" pitchFamily="34" charset="0"/>
              </a:rPr>
              <a:t>…and some solutions</a:t>
            </a:r>
            <a:r>
              <a:rPr lang="en-GB" sz="1800" b="0" i="0" dirty="0">
                <a:solidFill>
                  <a:srgbClr val="000000"/>
                </a:solidFill>
                <a:effectLst/>
                <a:latin typeface="Arial" panose="020B0604020202020204" pitchFamily="34" charset="0"/>
              </a:rPr>
              <a:t> </a:t>
            </a:r>
            <a:endParaRPr lang="en-GB" sz="2800"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rial" panose="020B0604020202020204" pitchFamily="34" charset="0"/>
              </a:rPr>
              <a:t> </a:t>
            </a:r>
            <a:endParaRPr lang="en-GB" sz="2800"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rial" panose="020B0604020202020204" pitchFamily="34" charset="0"/>
              </a:rPr>
              <a:t>In 2021, we published a </a:t>
            </a:r>
            <a:r>
              <a:rPr lang="en-GB" sz="1800" b="0" i="0" u="sng" strike="noStrike" dirty="0">
                <a:solidFill>
                  <a:srgbClr val="0563C1"/>
                </a:solidFill>
                <a:effectLst/>
                <a:latin typeface="Arial" panose="020B0604020202020204" pitchFamily="34" charset="0"/>
                <a:hlinkClick r:id="rId3"/>
              </a:rPr>
              <a:t>paper</a:t>
            </a:r>
            <a:r>
              <a:rPr lang="en-GB" sz="1800" b="0" i="0" dirty="0">
                <a:solidFill>
                  <a:srgbClr val="000000"/>
                </a:solidFill>
                <a:effectLst/>
                <a:latin typeface="Arial" panose="020B0604020202020204" pitchFamily="34" charset="0"/>
              </a:rPr>
              <a:t> addressing these challenges and suggesting various mechanisms to drive efforts across the whole of government. It is critical that any cross-government approach has the mechanisms in place that can sustain change over the long term, so that action doesn’t stall once the issue drops from the headlines. One focus of the current debate is what lessons can be learnt from the Climate Change Act 2008, which uses binding statutory targets (“net zero”) and an independent body (the Climate Change Committee) to review progress and policies, and to hold government to account.    </a:t>
            </a:r>
            <a:endParaRPr lang="en-GB" sz="2800"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rial" panose="020B0604020202020204" pitchFamily="34" charset="0"/>
              </a:rPr>
              <a:t> </a:t>
            </a:r>
            <a:endParaRPr lang="en-GB" sz="2800"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rial" panose="020B0604020202020204" pitchFamily="34" charset="0"/>
              </a:rPr>
              <a:t>Furthermore, to facilitate a long-term shift in government approaches to health improvement and reducing health inequalities, we’ve convened an Expert Panel to develop recommendations for a </a:t>
            </a:r>
            <a:r>
              <a:rPr lang="en-GB" sz="1800" b="0" i="0" u="sng" strike="noStrike" dirty="0">
                <a:solidFill>
                  <a:srgbClr val="0563C1"/>
                </a:solidFill>
                <a:effectLst/>
                <a:latin typeface="Arial" panose="020B0604020202020204" pitchFamily="34" charset="0"/>
                <a:hlinkClick r:id="rId4"/>
              </a:rPr>
              <a:t>'Bill of Health’</a:t>
            </a:r>
            <a:r>
              <a:rPr lang="en-GB" sz="1800" b="0" i="0" dirty="0">
                <a:solidFill>
                  <a:srgbClr val="000000"/>
                </a:solidFill>
                <a:effectLst/>
                <a:latin typeface="Arial" panose="020B0604020202020204" pitchFamily="34" charset="0"/>
              </a:rPr>
              <a:t>. This proposal aims to establish mechanisms that enable sustained change. The final report is expected in autumn 2024. We’re also supporting the </a:t>
            </a:r>
            <a:r>
              <a:rPr lang="en-GB" sz="1800" b="0" i="0" u="sng" strike="noStrike" dirty="0">
                <a:solidFill>
                  <a:srgbClr val="0563C1"/>
                </a:solidFill>
                <a:effectLst/>
                <a:latin typeface="Arial" panose="020B0604020202020204" pitchFamily="34" charset="0"/>
                <a:hlinkClick r:id="rId5"/>
              </a:rPr>
              <a:t>Get well soon Britain</a:t>
            </a:r>
            <a:r>
              <a:rPr lang="en-GB" sz="1800" b="0" i="0" dirty="0">
                <a:solidFill>
                  <a:srgbClr val="000000"/>
                </a:solidFill>
                <a:effectLst/>
                <a:latin typeface="Arial" panose="020B0604020202020204" pitchFamily="34" charset="0"/>
              </a:rPr>
              <a:t> campaign, promoted by Health Equals, which also calls for the creation of a new Bill of Health. </a:t>
            </a:r>
            <a:endParaRPr lang="en-GB" sz="2800"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10"/>
          </p:nvPr>
        </p:nvSpPr>
        <p:spPr/>
        <p:txBody>
          <a:bodyPr/>
          <a:lstStyle/>
          <a:p>
            <a:fld id="{26333EF1-9BE1-3F46-AC92-B087BE00A53D}" type="slidenum">
              <a:rPr lang="en-GB" smtClean="0"/>
              <a:t>11</a:t>
            </a:fld>
            <a:endParaRPr lang="en-GB"/>
          </a:p>
        </p:txBody>
      </p:sp>
    </p:spTree>
    <p:extLst>
      <p:ext uri="{BB962C8B-B14F-4D97-AF65-F5344CB8AC3E}">
        <p14:creationId xmlns:p14="http://schemas.microsoft.com/office/powerpoint/2010/main" val="535080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6333EF1-9BE1-3F46-AC92-B087BE00A53D}" type="slidenum">
              <a:rPr lang="en-GB" smtClean="0"/>
              <a:t>12</a:t>
            </a:fld>
            <a:endParaRPr lang="en-GB"/>
          </a:p>
        </p:txBody>
      </p:sp>
    </p:spTree>
    <p:extLst>
      <p:ext uri="{BB962C8B-B14F-4D97-AF65-F5344CB8AC3E}">
        <p14:creationId xmlns:p14="http://schemas.microsoft.com/office/powerpoint/2010/main" val="492949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dirty="0"/>
              <a:t>Health is our most precious asset. Good health and wellbeing enable people to reach their potential, drive economic growth, and foster stronger communities. </a:t>
            </a:r>
          </a:p>
          <a:p>
            <a:pPr fontAlgn="base"/>
            <a:r>
              <a:rPr lang="en-GB" sz="1200" dirty="0"/>
              <a:t> </a:t>
            </a:r>
          </a:p>
          <a:p>
            <a:pPr fontAlgn="base"/>
            <a:r>
              <a:rPr lang="en-GB" sz="1200" dirty="0"/>
              <a:t>Our health is shaped by various factors in our environment, the </a:t>
            </a:r>
            <a:r>
              <a:rPr lang="en-GB" sz="1200" b="1" dirty="0"/>
              <a:t>building blocks of health</a:t>
            </a:r>
            <a:r>
              <a:rPr lang="en-GB" sz="1200" dirty="0"/>
              <a:t>. From quality housing to secure employment, from social connections to access to green spaces and clean air, they all influence our health and well-being.   </a:t>
            </a:r>
          </a:p>
          <a:p>
            <a:pPr fontAlgn="base"/>
            <a:r>
              <a:rPr lang="en-GB" sz="1200" dirty="0"/>
              <a:t> </a:t>
            </a:r>
          </a:p>
          <a:p>
            <a:pPr fontAlgn="base"/>
            <a:r>
              <a:rPr lang="en-GB" sz="1200" dirty="0"/>
              <a:t>This is why we believe that people’s health is not just the Department of Health and Care’s job. Creating a society where everyone can thrive and lead a healthy life requires sustained efforts across all government sectors, supported by a clear vision and leadership from the Prime Minister.  </a:t>
            </a:r>
          </a:p>
          <a:p>
            <a:endParaRPr lang="en-US" dirty="0"/>
          </a:p>
        </p:txBody>
      </p:sp>
      <p:sp>
        <p:nvSpPr>
          <p:cNvPr id="4" name="Slide Number Placeholder 3"/>
          <p:cNvSpPr>
            <a:spLocks noGrp="1"/>
          </p:cNvSpPr>
          <p:nvPr>
            <p:ph type="sldNum" sz="quarter" idx="10"/>
          </p:nvPr>
        </p:nvSpPr>
        <p:spPr/>
        <p:txBody>
          <a:bodyPr/>
          <a:lstStyle/>
          <a:p>
            <a:fld id="{26333EF1-9BE1-3F46-AC92-B087BE00A53D}" type="slidenum">
              <a:rPr lang="en-GB" smtClean="0"/>
              <a:t>2</a:t>
            </a:fld>
            <a:endParaRPr lang="en-GB"/>
          </a:p>
        </p:txBody>
      </p:sp>
    </p:spTree>
    <p:extLst>
      <p:ext uri="{BB962C8B-B14F-4D97-AF65-F5344CB8AC3E}">
        <p14:creationId xmlns:p14="http://schemas.microsoft.com/office/powerpoint/2010/main" val="3525156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sz="1800" b="0" i="0" dirty="0">
                <a:solidFill>
                  <a:srgbClr val="000000"/>
                </a:solidFill>
                <a:effectLst/>
                <a:latin typeface="Arial" panose="020B0604020202020204" pitchFamily="34" charset="0"/>
              </a:rPr>
              <a:t>Most – if not all – government departments have a role to play in building good health, even those that might not be first to mind. For example, transportation policies can encourage active travel and reduce air pollution which in return can positively impact public health.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rial" panose="020B0604020202020204" pitchFamily="34" charset="0"/>
              </a:rPr>
              <a:t>Recognising and integrating health considerations across all departments is crucial for fostering comprehensive public health strategies and addressing health inequalities effectively. </a:t>
            </a:r>
            <a:endParaRPr lang="en-GB"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10"/>
          </p:nvPr>
        </p:nvSpPr>
        <p:spPr/>
        <p:txBody>
          <a:bodyPr/>
          <a:lstStyle/>
          <a:p>
            <a:fld id="{26333EF1-9BE1-3F46-AC92-B087BE00A53D}" type="slidenum">
              <a:rPr lang="en-GB" smtClean="0"/>
              <a:t>3</a:t>
            </a:fld>
            <a:endParaRPr lang="en-GB"/>
          </a:p>
        </p:txBody>
      </p:sp>
    </p:spTree>
    <p:extLst>
      <p:ext uri="{BB962C8B-B14F-4D97-AF65-F5344CB8AC3E}">
        <p14:creationId xmlns:p14="http://schemas.microsoft.com/office/powerpoint/2010/main" val="2364552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333EF1-9BE1-3F46-AC92-B087BE00A53D}" type="slidenum">
              <a:rPr lang="en-GB" smtClean="0"/>
              <a:t>5</a:t>
            </a:fld>
            <a:endParaRPr lang="en-GB"/>
          </a:p>
        </p:txBody>
      </p:sp>
    </p:spTree>
    <p:extLst>
      <p:ext uri="{BB962C8B-B14F-4D97-AF65-F5344CB8AC3E}">
        <p14:creationId xmlns:p14="http://schemas.microsoft.com/office/powerpoint/2010/main" val="1221225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333EF1-9BE1-3F46-AC92-B087BE00A53D}" type="slidenum">
              <a:rPr lang="en-GB" smtClean="0"/>
              <a:t>6</a:t>
            </a:fld>
            <a:endParaRPr lang="en-GB"/>
          </a:p>
        </p:txBody>
      </p:sp>
    </p:spTree>
    <p:extLst>
      <p:ext uri="{BB962C8B-B14F-4D97-AF65-F5344CB8AC3E}">
        <p14:creationId xmlns:p14="http://schemas.microsoft.com/office/powerpoint/2010/main" val="4366267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333EF1-9BE1-3F46-AC92-B087BE00A53D}" type="slidenum">
              <a:rPr lang="en-GB" smtClean="0"/>
              <a:t>7</a:t>
            </a:fld>
            <a:endParaRPr lang="en-GB"/>
          </a:p>
        </p:txBody>
      </p:sp>
    </p:spTree>
    <p:extLst>
      <p:ext uri="{BB962C8B-B14F-4D97-AF65-F5344CB8AC3E}">
        <p14:creationId xmlns:p14="http://schemas.microsoft.com/office/powerpoint/2010/main" val="1933627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333EF1-9BE1-3F46-AC92-B087BE00A53D}" type="slidenum">
              <a:rPr lang="en-GB" smtClean="0"/>
              <a:t>8</a:t>
            </a:fld>
            <a:endParaRPr lang="en-GB"/>
          </a:p>
        </p:txBody>
      </p:sp>
    </p:spTree>
    <p:extLst>
      <p:ext uri="{BB962C8B-B14F-4D97-AF65-F5344CB8AC3E}">
        <p14:creationId xmlns:p14="http://schemas.microsoft.com/office/powerpoint/2010/main" val="2967111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333EF1-9BE1-3F46-AC92-B087BE00A53D}" type="slidenum">
              <a:rPr lang="en-GB" smtClean="0"/>
              <a:t>9</a:t>
            </a:fld>
            <a:endParaRPr lang="en-GB"/>
          </a:p>
        </p:txBody>
      </p:sp>
    </p:spTree>
    <p:extLst>
      <p:ext uri="{BB962C8B-B14F-4D97-AF65-F5344CB8AC3E}">
        <p14:creationId xmlns:p14="http://schemas.microsoft.com/office/powerpoint/2010/main" val="2044474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sz="1800" b="1" i="0" dirty="0">
                <a:solidFill>
                  <a:srgbClr val="000000"/>
                </a:solidFill>
                <a:effectLst/>
                <a:latin typeface="Arial" panose="020B0604020202020204" pitchFamily="34" charset="0"/>
              </a:rPr>
              <a:t>Challenges…</a:t>
            </a:r>
            <a:r>
              <a:rPr lang="en-GB" sz="1800" b="0" i="0" dirty="0">
                <a:solidFill>
                  <a:srgbClr val="000000"/>
                </a:solidFill>
                <a:effectLst/>
                <a:latin typeface="Arial" panose="020B0604020202020204" pitchFamily="34" charset="0"/>
              </a:rPr>
              <a:t> </a:t>
            </a:r>
            <a:endParaRPr lang="en-GB" sz="2800"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rial" panose="020B0604020202020204" pitchFamily="34" charset="0"/>
              </a:rPr>
              <a:t>We’re advocating for a whole government approach to be integrated in the renewed agenda for health. This would involve leading and coordinating efforts across various policy areas and sectors that impact health.  </a:t>
            </a:r>
            <a:endParaRPr lang="en-GB" sz="2800"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rial" panose="020B0604020202020204" pitchFamily="34" charset="0"/>
              </a:rPr>
              <a:t> </a:t>
            </a:r>
            <a:endParaRPr lang="en-GB" sz="2800"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rial" panose="020B0604020202020204" pitchFamily="34" charset="0"/>
              </a:rPr>
              <a:t>While this sounds straightforward in theory, it's challenging in practice, especially at a time of limited resources and competing priorities. It is critical that any cross-government approach has the mechanisms in place that can sustain change over the long term.  </a:t>
            </a:r>
            <a:endParaRPr lang="en-GB" sz="2800"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rial" panose="020B0604020202020204" pitchFamily="34" charset="0"/>
              </a:rPr>
              <a:t> </a:t>
            </a:r>
            <a:endParaRPr lang="en-GB" sz="2800"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rial" panose="020B0604020202020204" pitchFamily="34" charset="0"/>
              </a:rPr>
              <a:t>There's a growing consensus that improving health is a national imperative for individual well-being, economic prosperity, and the sustainability of public services. However, past efforts by successive governments have seen mixed success due to insufficient focus on prevention, inadequate investment, and lack of accountability. </a:t>
            </a:r>
            <a:endParaRPr lang="en-GB" sz="2800"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10"/>
          </p:nvPr>
        </p:nvSpPr>
        <p:spPr/>
        <p:txBody>
          <a:bodyPr/>
          <a:lstStyle/>
          <a:p>
            <a:fld id="{26333EF1-9BE1-3F46-AC92-B087BE00A53D}" type="slidenum">
              <a:rPr lang="en-GB" smtClean="0"/>
              <a:t>10</a:t>
            </a:fld>
            <a:endParaRPr lang="en-GB"/>
          </a:p>
        </p:txBody>
      </p:sp>
    </p:spTree>
    <p:extLst>
      <p:ext uri="{BB962C8B-B14F-4D97-AF65-F5344CB8AC3E}">
        <p14:creationId xmlns:p14="http://schemas.microsoft.com/office/powerpoint/2010/main" val="7480266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microsoft.com/office/2007/relationships/media" Target="https://www.youtube.com/embed/4bVQGwtjWk4" TargetMode="External"/><Relationship Id="rId2" Type="http://schemas.openxmlformats.org/officeDocument/2006/relationships/video" Target="NULL" TargetMode="External"/><Relationship Id="rId1" Type="http://schemas.openxmlformats.org/officeDocument/2006/relationships/tags" Target="../tags/tag6.xml"/><Relationship Id="rId5" Type="http://schemas.openxmlformats.org/officeDocument/2006/relationships/image" Target="../media/image2.png"/><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hyperlink" Target="https://www.health.org.uk/a-whole-government-approach-to-health" TargetMode="External"/><Relationship Id="rId4" Type="http://schemas.openxmlformats.org/officeDocument/2006/relationships/hyperlink" Target="http://www.health.org.uk/blog/infographic-how-do-our-surroundings-influence-our-health" TargetMode="Externa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1368000" y="844300"/>
            <a:ext cx="7398468" cy="997196"/>
          </a:xfrm>
        </p:spPr>
        <p:txBody>
          <a:bodyPr anchor="b" anchorCtr="0"/>
          <a:lstStyle>
            <a:lvl1pPr>
              <a:defRPr sz="3240"/>
            </a:lvl1pPr>
          </a:lstStyle>
          <a:p>
            <a:r>
              <a:rPr lang="en-GB"/>
              <a:t>Title of Presentation</a:t>
            </a:r>
            <a:br>
              <a:rPr lang="en-GB"/>
            </a:br>
            <a:r>
              <a:rPr lang="en-GB"/>
              <a:t>Title line 2</a:t>
            </a:r>
            <a:endParaRPr lang="en-US"/>
          </a:p>
        </p:txBody>
      </p:sp>
      <p:sp>
        <p:nvSpPr>
          <p:cNvPr id="8" name="Subtitle 2"/>
          <p:cNvSpPr>
            <a:spLocks noGrp="1"/>
          </p:cNvSpPr>
          <p:nvPr>
            <p:ph type="subTitle" idx="1" hasCustomPrompt="1"/>
          </p:nvPr>
        </p:nvSpPr>
        <p:spPr>
          <a:xfrm>
            <a:off x="1368000" y="1975503"/>
            <a:ext cx="7398468" cy="481950"/>
          </a:xfrm>
        </p:spPr>
        <p:txBody>
          <a:bodyPr/>
          <a:lstStyle>
            <a:lvl1pPr marL="0" indent="0" algn="l">
              <a:buNone/>
              <a:defRPr sz="1800">
                <a:solidFill>
                  <a:schemeClr val="tx1"/>
                </a:solidFill>
                <a:latin typeface="Arial" panose="020B0604020202020204" pitchFamily="34" charset="0"/>
                <a:cs typeface="Arial" panose="020B0604020202020204" pitchFamily="34" charset="0"/>
              </a:defRPr>
            </a:lvl1pPr>
            <a:lvl2pPr marL="411480" indent="0" algn="ctr">
              <a:buNone/>
              <a:defRPr>
                <a:solidFill>
                  <a:schemeClr val="tx1">
                    <a:tint val="75000"/>
                  </a:schemeClr>
                </a:solidFill>
              </a:defRPr>
            </a:lvl2pPr>
            <a:lvl3pPr marL="822960" indent="0" algn="ctr">
              <a:buNone/>
              <a:defRPr>
                <a:solidFill>
                  <a:schemeClr val="tx1">
                    <a:tint val="75000"/>
                  </a:schemeClr>
                </a:solidFill>
              </a:defRPr>
            </a:lvl3pPr>
            <a:lvl4pPr marL="1234440" indent="0" algn="ctr">
              <a:buNone/>
              <a:defRPr>
                <a:solidFill>
                  <a:schemeClr val="tx1">
                    <a:tint val="75000"/>
                  </a:schemeClr>
                </a:solidFill>
              </a:defRPr>
            </a:lvl4pPr>
            <a:lvl5pPr marL="1645920" indent="0" algn="ctr">
              <a:buNone/>
              <a:defRPr>
                <a:solidFill>
                  <a:schemeClr val="tx1">
                    <a:tint val="75000"/>
                  </a:schemeClr>
                </a:solidFill>
              </a:defRPr>
            </a:lvl5pPr>
            <a:lvl6pPr marL="2057400" indent="0" algn="ctr">
              <a:buNone/>
              <a:defRPr>
                <a:solidFill>
                  <a:schemeClr val="tx1">
                    <a:tint val="75000"/>
                  </a:schemeClr>
                </a:solidFill>
              </a:defRPr>
            </a:lvl6pPr>
            <a:lvl7pPr marL="2468880" indent="0" algn="ctr">
              <a:buNone/>
              <a:defRPr>
                <a:solidFill>
                  <a:schemeClr val="tx1">
                    <a:tint val="75000"/>
                  </a:schemeClr>
                </a:solidFill>
              </a:defRPr>
            </a:lvl7pPr>
            <a:lvl8pPr marL="2880360" indent="0" algn="ctr">
              <a:buNone/>
              <a:defRPr>
                <a:solidFill>
                  <a:schemeClr val="tx1">
                    <a:tint val="75000"/>
                  </a:schemeClr>
                </a:solidFill>
              </a:defRPr>
            </a:lvl8pPr>
            <a:lvl9pPr marL="3291840" indent="0" algn="ctr">
              <a:buNone/>
              <a:defRPr>
                <a:solidFill>
                  <a:schemeClr val="tx1">
                    <a:tint val="75000"/>
                  </a:schemeClr>
                </a:solidFill>
              </a:defRPr>
            </a:lvl9pPr>
          </a:lstStyle>
          <a:p>
            <a:r>
              <a:rPr lang="en-GB"/>
              <a:t>Presenter’s name or subheading</a:t>
            </a:r>
            <a:endParaRPr lang="en-US"/>
          </a:p>
        </p:txBody>
      </p:sp>
      <p:sp>
        <p:nvSpPr>
          <p:cNvPr id="9" name="Text Placeholder 7"/>
          <p:cNvSpPr>
            <a:spLocks noGrp="1"/>
          </p:cNvSpPr>
          <p:nvPr>
            <p:ph type="body" sz="quarter" idx="11" hasCustomPrompt="1"/>
          </p:nvPr>
        </p:nvSpPr>
        <p:spPr>
          <a:xfrm>
            <a:off x="1368426" y="2473666"/>
            <a:ext cx="7398043" cy="406400"/>
          </a:xfrm>
        </p:spPr>
        <p:txBody>
          <a:bodyPr/>
          <a:lstStyle>
            <a:lvl1pPr marL="0" indent="0">
              <a:spcBef>
                <a:spcPts val="0"/>
              </a:spcBef>
              <a:spcAft>
                <a:spcPts val="0"/>
              </a:spcAft>
              <a:buFont typeface="Arial"/>
              <a:buNone/>
              <a:defRPr sz="1800" b="0" i="0" baseline="0">
                <a:solidFill>
                  <a:schemeClr val="accent1"/>
                </a:solidFill>
              </a:defRPr>
            </a:lvl1pPr>
            <a:lvl2pPr marL="0" indent="0">
              <a:spcBef>
                <a:spcPts val="0"/>
              </a:spcBef>
              <a:spcAft>
                <a:spcPts val="0"/>
              </a:spcAft>
              <a:buFont typeface="Arial"/>
              <a:buNone/>
              <a:defRPr b="0" i="0">
                <a:solidFill>
                  <a:schemeClr val="accent1"/>
                </a:solidFill>
              </a:defRPr>
            </a:lvl2pPr>
            <a:lvl3pPr marL="0" indent="0">
              <a:spcBef>
                <a:spcPts val="0"/>
              </a:spcBef>
              <a:spcAft>
                <a:spcPts val="0"/>
              </a:spcAft>
              <a:buNone/>
              <a:defRPr b="0" i="0">
                <a:solidFill>
                  <a:schemeClr val="accent1"/>
                </a:solidFill>
              </a:defRPr>
            </a:lvl3pPr>
            <a:lvl4pPr marL="0" indent="0">
              <a:spcBef>
                <a:spcPts val="0"/>
              </a:spcBef>
              <a:spcAft>
                <a:spcPts val="0"/>
              </a:spcAft>
              <a:buNone/>
              <a:defRPr b="0" i="0">
                <a:solidFill>
                  <a:schemeClr val="accent1"/>
                </a:solidFill>
              </a:defRPr>
            </a:lvl4pPr>
            <a:lvl5pPr marL="0" indent="0">
              <a:spcBef>
                <a:spcPts val="0"/>
              </a:spcBef>
              <a:spcAft>
                <a:spcPts val="0"/>
              </a:spcAft>
              <a:buNone/>
              <a:defRPr b="0" i="0">
                <a:solidFill>
                  <a:schemeClr val="accent1"/>
                </a:solidFill>
              </a:defRPr>
            </a:lvl5pPr>
          </a:lstStyle>
          <a:p>
            <a:pPr lvl="0"/>
            <a:fld id="{2545BBF0-D1FF-4F83-A45D-0F0EC3448973}" type="datetime3">
              <a:rPr lang="en-GB" smtClean="0"/>
              <a:t>5 February, 2024</a:t>
            </a:fld>
            <a:endParaRPr lang="en-US"/>
          </a:p>
        </p:txBody>
      </p:sp>
      <p:pic>
        <p:nvPicPr>
          <p:cNvPr id="10" name="Picture 9">
            <a:extLst>
              <a:ext uri="{FF2B5EF4-FFF2-40B4-BE49-F238E27FC236}">
                <a16:creationId xmlns:a16="http://schemas.microsoft.com/office/drawing/2014/main" id="{72FA24EB-F16A-BD48-86C8-CE7C667D4412}"/>
              </a:ext>
            </a:extLst>
          </p:cNvPr>
          <p:cNvPicPr>
            <a:picLocks noChangeAspect="1"/>
          </p:cNvPicPr>
          <p:nvPr userDrawn="1"/>
        </p:nvPicPr>
        <p:blipFill>
          <a:blip r:embed="rId3"/>
          <a:stretch>
            <a:fillRect/>
          </a:stretch>
        </p:blipFill>
        <p:spPr>
          <a:xfrm>
            <a:off x="393868" y="4105717"/>
            <a:ext cx="2404760" cy="766603"/>
          </a:xfrm>
          <a:prstGeom prst="rect">
            <a:avLst/>
          </a:prstGeom>
        </p:spPr>
      </p:pic>
      <p:sp>
        <p:nvSpPr>
          <p:cNvPr id="2" name="TextBox 1">
            <a:extLst>
              <a:ext uri="{FF2B5EF4-FFF2-40B4-BE49-F238E27FC236}">
                <a16:creationId xmlns:a16="http://schemas.microsoft.com/office/drawing/2014/main" id="{4E134400-33F7-00F7-39B1-309DCAFA3E25}"/>
              </a:ext>
            </a:extLst>
          </p:cNvPr>
          <p:cNvSpPr txBox="1"/>
          <p:nvPr userDrawn="1"/>
        </p:nvSpPr>
        <p:spPr>
          <a:xfrm>
            <a:off x="2955985" y="2593675"/>
            <a:ext cx="0" cy="0"/>
          </a:xfrm>
          <a:prstGeom prst="rect">
            <a:avLst/>
          </a:prstGeom>
          <a:solidFill>
            <a:srgbClr val="A6D7D3"/>
          </a:solidFill>
        </p:spPr>
        <p:txBody>
          <a:bodyPr wrap="none" rtlCol="0">
            <a:noAutofit/>
          </a:bodyPr>
          <a:lstStyle/>
          <a:p>
            <a:endParaRPr lang="en-US" sz="1400">
              <a:solidFill>
                <a:srgbClr val="FFFFFF"/>
              </a:solidFill>
              <a:latin typeface="+mj-lt"/>
            </a:endParaRPr>
          </a:p>
        </p:txBody>
      </p:sp>
    </p:spTree>
    <p:custDataLst>
      <p:tags r:id="rId1"/>
    </p:custDataLst>
    <p:extLst>
      <p:ext uri="{BB962C8B-B14F-4D97-AF65-F5344CB8AC3E}">
        <p14:creationId xmlns:p14="http://schemas.microsoft.com/office/powerpoint/2010/main" val="2818290896"/>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3" name="Content Placeholder 2"/>
          <p:cNvSpPr>
            <a:spLocks noGrp="1"/>
          </p:cNvSpPr>
          <p:nvPr>
            <p:ph idx="1"/>
          </p:nvPr>
        </p:nvSpPr>
        <p:spPr>
          <a:xfrm>
            <a:off x="360000" y="1349999"/>
            <a:ext cx="7200734" cy="3456000"/>
          </a:xfrm>
        </p:spPr>
        <p:txBody>
          <a:bodyPr/>
          <a:lstStyle>
            <a:lvl1pPr marL="324000" indent="-324000">
              <a:spcBef>
                <a:spcPts val="900"/>
              </a:spcBef>
              <a:buFont typeface="+mj-lt"/>
              <a:buAutoNum type="arabicPeriod"/>
              <a:defRPr sz="1800"/>
            </a:lvl1pPr>
            <a:lvl2pPr marL="324000" indent="-324000">
              <a:spcBef>
                <a:spcPts val="900"/>
              </a:spcBef>
              <a:buFont typeface="+mj-lt"/>
              <a:buAutoNum type="arabicPeriod"/>
              <a:defRPr sz="1800" b="1">
                <a:solidFill>
                  <a:srgbClr val="E30514"/>
                </a:solidFill>
              </a:defRPr>
            </a:lvl2pPr>
            <a:lvl3pPr marL="324000" indent="-324000">
              <a:spcBef>
                <a:spcPts val="900"/>
              </a:spcBef>
              <a:buSzPct val="100000"/>
              <a:buFont typeface="+mj-lt"/>
              <a:buAutoNum type="arabicPeriod"/>
              <a:defRPr sz="1800"/>
            </a:lvl3pPr>
            <a:lvl4pPr marL="324000" indent="-324000">
              <a:spcBef>
                <a:spcPts val="900"/>
              </a:spcBef>
              <a:buSzPct val="100000"/>
              <a:buFont typeface="+mj-lt"/>
              <a:buAutoNum type="arabicPeriod"/>
              <a:defRPr sz="1800"/>
            </a:lvl4pPr>
            <a:lvl5pPr marL="324000" indent="-324000">
              <a:spcBef>
                <a:spcPts val="900"/>
              </a:spcBef>
              <a:buFont typeface="+mj-lt"/>
              <a:buAutoNum type="arabicPeriod"/>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The building blocks of health</a:t>
            </a:r>
          </a:p>
        </p:txBody>
      </p:sp>
      <p:sp>
        <p:nvSpPr>
          <p:cNvPr id="6" name="Slide Number Placeholder 5"/>
          <p:cNvSpPr>
            <a:spLocks noGrp="1"/>
          </p:cNvSpPr>
          <p:nvPr>
            <p:ph type="sldNum" sz="quarter" idx="12"/>
          </p:nvPr>
        </p:nvSpPr>
        <p:spPr/>
        <p:txBody>
          <a:bodyPr/>
          <a:lstStyle/>
          <a:p>
            <a:fld id="{4B096CFE-13EB-9C46-AD64-3E2A74317CB2}" type="slidenum">
              <a:t>‹#›</a:t>
            </a:fld>
            <a:endParaRPr lang="en-US"/>
          </a:p>
        </p:txBody>
      </p:sp>
      <p:cxnSp>
        <p:nvCxnSpPr>
          <p:cNvPr id="7" name="Straight Connector 6"/>
          <p:cNvCxnSpPr/>
          <p:nvPr userDrawn="1"/>
        </p:nvCxnSpPr>
        <p:spPr>
          <a:xfrm>
            <a:off x="360003" y="540000"/>
            <a:ext cx="8406469"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userDrawn="1"/>
        </p:nvSpPr>
        <p:spPr>
          <a:xfrm>
            <a:off x="360000" y="592857"/>
            <a:ext cx="8393770" cy="498598"/>
          </a:xfrm>
          <a:prstGeom prst="rect">
            <a:avLst/>
          </a:prstGeom>
          <a:noFill/>
        </p:spPr>
        <p:txBody>
          <a:bodyPr wrap="square" lIns="0" tIns="0" rIns="0" bIns="0" rtlCol="0">
            <a:spAutoFit/>
          </a:bodyPr>
          <a:lstStyle/>
          <a:p>
            <a:r>
              <a:rPr lang="en-GB" sz="3240">
                <a:latin typeface="+mj-lt"/>
              </a:rPr>
              <a:t>Contents</a:t>
            </a:r>
          </a:p>
        </p:txBody>
      </p:sp>
      <p:pic>
        <p:nvPicPr>
          <p:cNvPr id="12" name="Picture 11">
            <a:extLst>
              <a:ext uri="{FF2B5EF4-FFF2-40B4-BE49-F238E27FC236}">
                <a16:creationId xmlns:a16="http://schemas.microsoft.com/office/drawing/2014/main" id="{B367D386-821D-3945-8B1C-89F4946CC70E}"/>
              </a:ext>
            </a:extLst>
          </p:cNvPr>
          <p:cNvPicPr>
            <a:picLocks noChangeAspect="1"/>
          </p:cNvPicPr>
          <p:nvPr userDrawn="1"/>
        </p:nvPicPr>
        <p:blipFill>
          <a:blip r:embed="rId3"/>
          <a:stretch>
            <a:fillRect/>
          </a:stretch>
        </p:blipFill>
        <p:spPr>
          <a:xfrm>
            <a:off x="7831344" y="191002"/>
            <a:ext cx="942234" cy="300371"/>
          </a:xfrm>
          <a:prstGeom prst="rect">
            <a:avLst/>
          </a:prstGeom>
        </p:spPr>
      </p:pic>
    </p:spTree>
    <p:custDataLst>
      <p:tags r:id="rId1"/>
    </p:custDataLst>
    <p:extLst>
      <p:ext uri="{BB962C8B-B14F-4D97-AF65-F5344CB8AC3E}">
        <p14:creationId xmlns:p14="http://schemas.microsoft.com/office/powerpoint/2010/main" val="418227509"/>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368000" y="1280177"/>
            <a:ext cx="6177493" cy="553998"/>
          </a:xfrm>
        </p:spPr>
        <p:txBody>
          <a:bodyPr anchor="b" anchorCtr="0"/>
          <a:lstStyle>
            <a:lvl1pPr algn="l">
              <a:defRPr sz="3600" b="0" cap="none">
                <a:solidFill>
                  <a:schemeClr val="bg1"/>
                </a:solidFill>
              </a:defRPr>
            </a:lvl1pPr>
          </a:lstStyle>
          <a:p>
            <a:r>
              <a:rPr lang="en-GB"/>
              <a:t>Coloured divider</a:t>
            </a:r>
            <a:endParaRPr lang="en-US"/>
          </a:p>
        </p:txBody>
      </p:sp>
      <p:sp>
        <p:nvSpPr>
          <p:cNvPr id="6" name="Text Placeholder 2"/>
          <p:cNvSpPr>
            <a:spLocks noGrp="1"/>
          </p:cNvSpPr>
          <p:nvPr>
            <p:ph type="body" idx="1" hasCustomPrompt="1"/>
          </p:nvPr>
        </p:nvSpPr>
        <p:spPr>
          <a:xfrm>
            <a:off x="1368000" y="1961977"/>
            <a:ext cx="6177493" cy="1125140"/>
          </a:xfrm>
        </p:spPr>
        <p:txBody>
          <a:bodyPr anchor="t" anchorCtr="0"/>
          <a:lstStyle>
            <a:lvl1pPr marL="0" indent="0">
              <a:buNone/>
              <a:defRPr sz="1800">
                <a:solidFill>
                  <a:srgbClr val="FFFFFF"/>
                </a:solidFill>
              </a:defRPr>
            </a:lvl1pPr>
            <a:lvl2pPr marL="411480" indent="0">
              <a:buNone/>
              <a:defRPr sz="1620">
                <a:solidFill>
                  <a:schemeClr val="tx1">
                    <a:tint val="75000"/>
                  </a:schemeClr>
                </a:solidFill>
              </a:defRPr>
            </a:lvl2pPr>
            <a:lvl3pPr marL="822960" indent="0">
              <a:buNone/>
              <a:defRPr sz="1440">
                <a:solidFill>
                  <a:schemeClr val="tx1">
                    <a:tint val="75000"/>
                  </a:schemeClr>
                </a:solidFill>
              </a:defRPr>
            </a:lvl3pPr>
            <a:lvl4pPr marL="1234440" indent="0">
              <a:buNone/>
              <a:defRPr sz="1260">
                <a:solidFill>
                  <a:schemeClr val="tx1">
                    <a:tint val="75000"/>
                  </a:schemeClr>
                </a:solidFill>
              </a:defRPr>
            </a:lvl4pPr>
            <a:lvl5pPr marL="1645920" indent="0">
              <a:buNone/>
              <a:defRPr sz="1260">
                <a:solidFill>
                  <a:schemeClr val="tx1">
                    <a:tint val="75000"/>
                  </a:schemeClr>
                </a:solidFill>
              </a:defRPr>
            </a:lvl5pPr>
            <a:lvl6pPr marL="2057400" indent="0">
              <a:buNone/>
              <a:defRPr sz="1260">
                <a:solidFill>
                  <a:schemeClr val="tx1">
                    <a:tint val="75000"/>
                  </a:schemeClr>
                </a:solidFill>
              </a:defRPr>
            </a:lvl6pPr>
            <a:lvl7pPr marL="2468880" indent="0">
              <a:buNone/>
              <a:defRPr sz="1260">
                <a:solidFill>
                  <a:schemeClr val="tx1">
                    <a:tint val="75000"/>
                  </a:schemeClr>
                </a:solidFill>
              </a:defRPr>
            </a:lvl7pPr>
            <a:lvl8pPr marL="2880360" indent="0">
              <a:buNone/>
              <a:defRPr sz="1260">
                <a:solidFill>
                  <a:schemeClr val="tx1">
                    <a:tint val="75000"/>
                  </a:schemeClr>
                </a:solidFill>
              </a:defRPr>
            </a:lvl8pPr>
            <a:lvl9pPr marL="3291840" indent="0">
              <a:buNone/>
              <a:defRPr sz="1260">
                <a:solidFill>
                  <a:schemeClr val="tx1">
                    <a:tint val="75000"/>
                  </a:schemeClr>
                </a:solidFill>
              </a:defRPr>
            </a:lvl9pPr>
          </a:lstStyle>
          <a:p>
            <a:pPr lvl="0"/>
            <a:r>
              <a:rPr lang="en-GB"/>
              <a:t>Insert subheading here if required</a:t>
            </a:r>
          </a:p>
        </p:txBody>
      </p:sp>
    </p:spTree>
    <p:custDataLst>
      <p:tags r:id="rId1"/>
    </p:custDataLst>
    <p:extLst>
      <p:ext uri="{BB962C8B-B14F-4D97-AF65-F5344CB8AC3E}">
        <p14:creationId xmlns:p14="http://schemas.microsoft.com/office/powerpoint/2010/main" val="3532053646"/>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bout us Animation">
    <p:spTree>
      <p:nvGrpSpPr>
        <p:cNvPr id="1" name=""/>
        <p:cNvGrpSpPr/>
        <p:nvPr/>
      </p:nvGrpSpPr>
      <p:grpSpPr>
        <a:xfrm>
          <a:off x="0" y="0"/>
          <a:ext cx="0" cy="0"/>
          <a:chOff x="0" y="0"/>
          <a:chExt cx="0" cy="0"/>
        </a:xfrm>
      </p:grpSpPr>
      <p:pic>
        <p:nvPicPr>
          <p:cNvPr id="2" name="4bVQGwtjWk4"/>
          <p:cNvPicPr>
            <a:picLocks noChangeAspect="1"/>
          </p:cNvPicPr>
          <p:nvPr userDrawn="1">
            <a:videoFile r:link="rId2"/>
            <p:extLst>
              <p:ext uri="{DAA4B4D4-6D71-4841-9C94-3DE7FCFB9230}">
                <p14:media xmlns:p14="http://schemas.microsoft.com/office/powerpoint/2010/main" r:link="rId3"/>
              </p:ext>
            </p:extLst>
          </p:nvPr>
        </p:nvPicPr>
        <p:blipFill>
          <a:blip r:embed="rId5"/>
          <a:stretch>
            <a:fillRect/>
          </a:stretch>
        </p:blipFill>
        <p:spPr>
          <a:xfrm>
            <a:off x="0" y="0"/>
            <a:ext cx="9144000" cy="5143500"/>
          </a:xfrm>
          <a:prstGeom prst="rect">
            <a:avLst/>
          </a:prstGeom>
        </p:spPr>
      </p:pic>
    </p:spTree>
    <p:custDataLst>
      <p:tags r:id="rId1"/>
    </p:custDataLst>
    <p:extLst>
      <p:ext uri="{BB962C8B-B14F-4D97-AF65-F5344CB8AC3E}">
        <p14:creationId xmlns:p14="http://schemas.microsoft.com/office/powerpoint/2010/main" val="3231810559"/>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timing>
    <p:tnLst>
      <p:par>
        <p:cTn id="1" dur="indefinite" restart="never" nodeType="tmRoot">
          <p:childTnLst>
            <p:video>
              <p:cMediaNode>
                <p:cTn id="2" fill="hold" display="0">
                  <p:stCondLst>
                    <p:cond delay="indefinite"/>
                  </p:stCondLst>
                </p:cTn>
                <p:tgtEl>
                  <p:spTgt spid="2"/>
                </p:tgtEl>
              </p:cMediaNode>
            </p:video>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469E9-D4C4-7D4A-B63F-D05409D48789}"/>
              </a:ext>
            </a:extLst>
          </p:cNvPr>
          <p:cNvSpPr>
            <a:spLocks noGrp="1"/>
          </p:cNvSpPr>
          <p:nvPr>
            <p:ph type="title"/>
          </p:nvPr>
        </p:nvSpPr>
        <p:spPr>
          <a:xfrm>
            <a:off x="1368000" y="621431"/>
            <a:ext cx="7398472" cy="307777"/>
          </a:xfrm>
        </p:spPr>
        <p:txBody>
          <a:bodyPr/>
          <a:lstStyle>
            <a:lvl1pPr>
              <a:defRPr sz="2000"/>
            </a:lvl1pPr>
          </a:lstStyle>
          <a:p>
            <a:r>
              <a:rPr lang="en-US"/>
              <a:t>Click to edit Master title style</a:t>
            </a:r>
          </a:p>
        </p:txBody>
      </p:sp>
      <p:sp>
        <p:nvSpPr>
          <p:cNvPr id="6" name="TextBox 5">
            <a:extLst>
              <a:ext uri="{FF2B5EF4-FFF2-40B4-BE49-F238E27FC236}">
                <a16:creationId xmlns:a16="http://schemas.microsoft.com/office/drawing/2014/main" id="{13CB31E1-9AAC-FC4C-9E45-C38020CAD075}"/>
              </a:ext>
            </a:extLst>
          </p:cNvPr>
          <p:cNvSpPr txBox="1"/>
          <p:nvPr userDrawn="1"/>
        </p:nvSpPr>
        <p:spPr>
          <a:xfrm>
            <a:off x="2510725" y="325464"/>
            <a:ext cx="0" cy="0"/>
          </a:xfrm>
          <a:prstGeom prst="rect">
            <a:avLst/>
          </a:prstGeom>
          <a:solidFill>
            <a:srgbClr val="A6D7D3"/>
          </a:solidFill>
        </p:spPr>
        <p:txBody>
          <a:bodyPr wrap="none" rtlCol="0">
            <a:noAutofit/>
          </a:bodyPr>
          <a:lstStyle/>
          <a:p>
            <a:endParaRPr lang="en-US" sz="1400">
              <a:solidFill>
                <a:srgbClr val="FFFFFF"/>
              </a:solidFill>
              <a:latin typeface="+mj-lt"/>
            </a:endParaRPr>
          </a:p>
        </p:txBody>
      </p:sp>
      <p:cxnSp>
        <p:nvCxnSpPr>
          <p:cNvPr id="8" name="Straight Connector 7">
            <a:extLst>
              <a:ext uri="{FF2B5EF4-FFF2-40B4-BE49-F238E27FC236}">
                <a16:creationId xmlns:a16="http://schemas.microsoft.com/office/drawing/2014/main" id="{3126CB32-F74B-8140-8574-C12B156A5DC9}"/>
              </a:ext>
            </a:extLst>
          </p:cNvPr>
          <p:cNvCxnSpPr/>
          <p:nvPr userDrawn="1"/>
        </p:nvCxnSpPr>
        <p:spPr>
          <a:xfrm>
            <a:off x="360003" y="540000"/>
            <a:ext cx="8406469"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62166FF3-4350-214E-A711-47ED57D3494A}"/>
              </a:ext>
            </a:extLst>
          </p:cNvPr>
          <p:cNvPicPr>
            <a:picLocks noChangeAspect="1"/>
          </p:cNvPicPr>
          <p:nvPr userDrawn="1"/>
        </p:nvPicPr>
        <p:blipFill>
          <a:blip r:embed="rId3"/>
          <a:stretch>
            <a:fillRect/>
          </a:stretch>
        </p:blipFill>
        <p:spPr>
          <a:xfrm>
            <a:off x="7831344" y="191002"/>
            <a:ext cx="942234" cy="300371"/>
          </a:xfrm>
          <a:prstGeom prst="rect">
            <a:avLst/>
          </a:prstGeom>
        </p:spPr>
      </p:pic>
      <p:sp>
        <p:nvSpPr>
          <p:cNvPr id="7" name="TextBox 6">
            <a:extLst>
              <a:ext uri="{FF2B5EF4-FFF2-40B4-BE49-F238E27FC236}">
                <a16:creationId xmlns:a16="http://schemas.microsoft.com/office/drawing/2014/main" id="{3E1BA21D-FA5B-6B40-8DDA-9F53BBCF3088}"/>
              </a:ext>
            </a:extLst>
          </p:cNvPr>
          <p:cNvSpPr txBox="1"/>
          <p:nvPr userDrawn="1"/>
        </p:nvSpPr>
        <p:spPr>
          <a:xfrm>
            <a:off x="962526" y="336884"/>
            <a:ext cx="0" cy="0"/>
          </a:xfrm>
          <a:prstGeom prst="rect">
            <a:avLst/>
          </a:prstGeom>
          <a:solidFill>
            <a:srgbClr val="A6D7D3"/>
          </a:solidFill>
        </p:spPr>
        <p:txBody>
          <a:bodyPr wrap="none" rtlCol="0">
            <a:noAutofit/>
          </a:bodyPr>
          <a:lstStyle/>
          <a:p>
            <a:endParaRPr lang="en-US" sz="1400">
              <a:solidFill>
                <a:srgbClr val="FFFFFF"/>
              </a:solidFill>
              <a:latin typeface="+mj-lt"/>
            </a:endParaRPr>
          </a:p>
        </p:txBody>
      </p:sp>
      <p:sp>
        <p:nvSpPr>
          <p:cNvPr id="11" name="Footer Placeholder 10">
            <a:extLst>
              <a:ext uri="{FF2B5EF4-FFF2-40B4-BE49-F238E27FC236}">
                <a16:creationId xmlns:a16="http://schemas.microsoft.com/office/drawing/2014/main" id="{24CC2760-8498-0B80-3F0F-010C23A27E30}"/>
              </a:ext>
            </a:extLst>
          </p:cNvPr>
          <p:cNvSpPr>
            <a:spLocks noGrp="1"/>
          </p:cNvSpPr>
          <p:nvPr>
            <p:ph type="ftr" sz="quarter" idx="11"/>
          </p:nvPr>
        </p:nvSpPr>
        <p:spPr/>
        <p:txBody>
          <a:bodyPr/>
          <a:lstStyle/>
          <a:p>
            <a:r>
              <a:rPr lang="en-US" sz="1000"/>
              <a:t>The building blocks of health</a:t>
            </a:r>
            <a:endParaRPr lang="en-US"/>
          </a:p>
        </p:txBody>
      </p:sp>
      <p:sp>
        <p:nvSpPr>
          <p:cNvPr id="12" name="Slide Number Placeholder 11">
            <a:extLst>
              <a:ext uri="{FF2B5EF4-FFF2-40B4-BE49-F238E27FC236}">
                <a16:creationId xmlns:a16="http://schemas.microsoft.com/office/drawing/2014/main" id="{ED91C699-1722-B27D-A9E3-0CBF8E905E82}"/>
              </a:ext>
            </a:extLst>
          </p:cNvPr>
          <p:cNvSpPr>
            <a:spLocks noGrp="1"/>
          </p:cNvSpPr>
          <p:nvPr>
            <p:ph type="sldNum" sz="quarter" idx="12"/>
          </p:nvPr>
        </p:nvSpPr>
        <p:spPr/>
        <p:txBody>
          <a:bodyPr/>
          <a:lstStyle/>
          <a:p>
            <a:r>
              <a:rPr lang="en-US"/>
              <a:t>‹#›</a:t>
            </a:r>
          </a:p>
        </p:txBody>
      </p:sp>
      <p:sp>
        <p:nvSpPr>
          <p:cNvPr id="3" name="Footer Placeholder 3">
            <a:hlinkClick r:id="rId4"/>
            <a:extLst>
              <a:ext uri="{FF2B5EF4-FFF2-40B4-BE49-F238E27FC236}">
                <a16:creationId xmlns:a16="http://schemas.microsoft.com/office/drawing/2014/main" id="{24B7829C-4248-D6FC-261E-A7F8A2643721}"/>
              </a:ext>
            </a:extLst>
          </p:cNvPr>
          <p:cNvSpPr txBox="1">
            <a:spLocks/>
          </p:cNvSpPr>
          <p:nvPr userDrawn="1"/>
        </p:nvSpPr>
        <p:spPr>
          <a:xfrm>
            <a:off x="1368425" y="4893009"/>
            <a:ext cx="4794069" cy="101570"/>
          </a:xfrm>
          <a:prstGeom prst="rect">
            <a:avLst/>
          </a:prstGeom>
        </p:spPr>
        <p:txBody>
          <a:bodyPr vert="horz" lIns="0" tIns="0" rIns="0" bIns="0" rtlCol="0" anchor="b" anchorCtr="0"/>
          <a:lstStyle>
            <a:defPPr>
              <a:defRPr lang="en-US"/>
            </a:defPPr>
            <a:lvl1pPr marL="0" algn="l" defTabSz="457200" rtl="0" eaLnBrk="1" latinLnBrk="0" hangingPunct="1">
              <a:defRPr sz="945" kern="1200">
                <a:solidFill>
                  <a:schemeClr val="tx1"/>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solidFill>
                  <a:schemeClr val="tx2"/>
                </a:solidFill>
                <a:hlinkClick r:id="rId5">
                  <a:extLst>
                    <a:ext uri="{A12FA001-AC4F-418D-AE19-62706E023703}">
                      <ahyp:hlinkClr xmlns:ahyp="http://schemas.microsoft.com/office/drawing/2018/hyperlinkcolor" val="tx"/>
                    </a:ext>
                  </a:extLst>
                </a:hlinkClick>
              </a:rPr>
              <a:t>https://www.health.org.uk/a-whole-government-approach-to-health</a:t>
            </a:r>
            <a:r>
              <a:rPr lang="en-GB" dirty="0">
                <a:solidFill>
                  <a:schemeClr val="tx2"/>
                </a:solidFill>
              </a:rPr>
              <a:t> </a:t>
            </a:r>
            <a:endParaRPr lang="en-US" sz="800" dirty="0">
              <a:solidFill>
                <a:schemeClr val="tx2"/>
              </a:solidFill>
            </a:endParaRPr>
          </a:p>
        </p:txBody>
      </p:sp>
    </p:spTree>
    <p:custDataLst>
      <p:tags r:id="rId1"/>
    </p:custDataLst>
    <p:extLst>
      <p:ext uri="{BB962C8B-B14F-4D97-AF65-F5344CB8AC3E}">
        <p14:creationId xmlns:p14="http://schemas.microsoft.com/office/powerpoint/2010/main" val="1674783552"/>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extLst>
    <p:ext uri="{DCECCB84-F9BA-43D5-87BE-67443E8EF086}">
      <p15:sldGuideLst xmlns:p15="http://schemas.microsoft.com/office/powerpoint/2012/main">
        <p15:guide id="1" orient="horz" pos="645" userDrawn="1">
          <p15:clr>
            <a:srgbClr val="FBAE40"/>
          </p15:clr>
        </p15:guide>
        <p15:guide id="2" pos="86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68000" y="1974677"/>
            <a:ext cx="6692267" cy="481950"/>
          </a:xfrm>
        </p:spPr>
        <p:txBody>
          <a:bodyPr/>
          <a:lstStyle>
            <a:lvl1pPr marL="0" indent="0" algn="l">
              <a:buNone/>
              <a:defRPr lang="en-US" sz="1800" dirty="0"/>
            </a:lvl1pPr>
            <a:lvl2pPr marL="411480" indent="0" algn="ctr">
              <a:buNone/>
              <a:defRPr>
                <a:solidFill>
                  <a:schemeClr val="tx1">
                    <a:tint val="75000"/>
                  </a:schemeClr>
                </a:solidFill>
              </a:defRPr>
            </a:lvl2pPr>
            <a:lvl3pPr marL="822960" indent="0" algn="ctr">
              <a:buNone/>
              <a:defRPr>
                <a:solidFill>
                  <a:schemeClr val="tx1">
                    <a:tint val="75000"/>
                  </a:schemeClr>
                </a:solidFill>
              </a:defRPr>
            </a:lvl3pPr>
            <a:lvl4pPr marL="1234440" indent="0" algn="ctr">
              <a:buNone/>
              <a:defRPr>
                <a:solidFill>
                  <a:schemeClr val="tx1">
                    <a:tint val="75000"/>
                  </a:schemeClr>
                </a:solidFill>
              </a:defRPr>
            </a:lvl4pPr>
            <a:lvl5pPr marL="1645920" indent="0" algn="ctr">
              <a:buNone/>
              <a:defRPr>
                <a:solidFill>
                  <a:schemeClr val="tx1">
                    <a:tint val="75000"/>
                  </a:schemeClr>
                </a:solidFill>
              </a:defRPr>
            </a:lvl5pPr>
            <a:lvl6pPr marL="2057400" indent="0" algn="ctr">
              <a:buNone/>
              <a:defRPr>
                <a:solidFill>
                  <a:schemeClr val="tx1">
                    <a:tint val="75000"/>
                  </a:schemeClr>
                </a:solidFill>
              </a:defRPr>
            </a:lvl6pPr>
            <a:lvl7pPr marL="2468880" indent="0" algn="ctr">
              <a:buNone/>
              <a:defRPr>
                <a:solidFill>
                  <a:schemeClr val="tx1">
                    <a:tint val="75000"/>
                  </a:schemeClr>
                </a:solidFill>
              </a:defRPr>
            </a:lvl7pPr>
            <a:lvl8pPr marL="2880360" indent="0" algn="ctr">
              <a:buNone/>
              <a:defRPr>
                <a:solidFill>
                  <a:schemeClr val="tx1">
                    <a:tint val="75000"/>
                  </a:schemeClr>
                </a:solidFill>
              </a:defRPr>
            </a:lvl8pPr>
            <a:lvl9pPr marL="3291840" indent="0" algn="ctr">
              <a:buNone/>
              <a:defRPr>
                <a:solidFill>
                  <a:schemeClr val="tx1">
                    <a:tint val="75000"/>
                  </a:schemeClr>
                </a:solidFill>
              </a:defRPr>
            </a:lvl9pPr>
          </a:lstStyle>
          <a:p>
            <a:r>
              <a:rPr lang="en-GB"/>
              <a:t>Insert a subheading here if required</a:t>
            </a:r>
            <a:endParaRPr lang="en-US"/>
          </a:p>
        </p:txBody>
      </p:sp>
      <p:sp>
        <p:nvSpPr>
          <p:cNvPr id="10" name="TextBox 9"/>
          <p:cNvSpPr txBox="1"/>
          <p:nvPr userDrawn="1"/>
        </p:nvSpPr>
        <p:spPr>
          <a:xfrm>
            <a:off x="1368000" y="1245677"/>
            <a:ext cx="7398468" cy="729000"/>
          </a:xfrm>
          <a:prstGeom prst="rect">
            <a:avLst/>
          </a:prstGeom>
          <a:noFill/>
        </p:spPr>
        <p:txBody>
          <a:bodyPr wrap="square" lIns="0" rIns="0" bIns="0" rtlCol="0">
            <a:noAutofit/>
          </a:bodyPr>
          <a:lstStyle/>
          <a:p>
            <a:r>
              <a:rPr lang="en-US" sz="3780">
                <a:latin typeface="+mj-lt"/>
              </a:rPr>
              <a:t>Thank you</a:t>
            </a:r>
          </a:p>
        </p:txBody>
      </p:sp>
      <p:pic>
        <p:nvPicPr>
          <p:cNvPr id="5" name="Picture 4">
            <a:extLst>
              <a:ext uri="{FF2B5EF4-FFF2-40B4-BE49-F238E27FC236}">
                <a16:creationId xmlns:a16="http://schemas.microsoft.com/office/drawing/2014/main" id="{5D0F49B2-0732-6344-A759-022D52773C18}"/>
              </a:ext>
            </a:extLst>
          </p:cNvPr>
          <p:cNvPicPr>
            <a:picLocks noChangeAspect="1"/>
          </p:cNvPicPr>
          <p:nvPr userDrawn="1"/>
        </p:nvPicPr>
        <p:blipFill>
          <a:blip r:embed="rId2"/>
          <a:stretch>
            <a:fillRect/>
          </a:stretch>
        </p:blipFill>
        <p:spPr>
          <a:xfrm>
            <a:off x="393868" y="4105717"/>
            <a:ext cx="2404760" cy="766603"/>
          </a:xfrm>
          <a:prstGeom prst="rect">
            <a:avLst/>
          </a:prstGeom>
        </p:spPr>
      </p:pic>
    </p:spTree>
    <p:extLst>
      <p:ext uri="{BB962C8B-B14F-4D97-AF65-F5344CB8AC3E}">
        <p14:creationId xmlns:p14="http://schemas.microsoft.com/office/powerpoint/2010/main" val="1316375264"/>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3" y="621431"/>
            <a:ext cx="8406469" cy="470898"/>
          </a:xfrm>
          <a:prstGeom prst="rect">
            <a:avLst/>
          </a:prstGeom>
        </p:spPr>
        <p:txBody>
          <a:bodyPr vert="horz" lIns="0" tIns="0" rIns="0" bIns="0" rtlCol="0" anchor="t" anchorCtr="0">
            <a:spAutoFit/>
          </a:bodyPr>
          <a:lstStyle/>
          <a:p>
            <a:r>
              <a:rPr lang="en-US"/>
              <a:t>Click to edit Master title style</a:t>
            </a:r>
          </a:p>
        </p:txBody>
      </p:sp>
      <p:sp>
        <p:nvSpPr>
          <p:cNvPr id="3" name="Text Placeholder 2"/>
          <p:cNvSpPr>
            <a:spLocks noGrp="1"/>
          </p:cNvSpPr>
          <p:nvPr>
            <p:ph type="body" idx="1"/>
          </p:nvPr>
        </p:nvSpPr>
        <p:spPr>
          <a:xfrm>
            <a:off x="360003" y="1349999"/>
            <a:ext cx="8406469" cy="345600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368000" y="266158"/>
            <a:ext cx="5808600" cy="204272"/>
          </a:xfrm>
          <a:prstGeom prst="rect">
            <a:avLst/>
          </a:prstGeom>
        </p:spPr>
        <p:txBody>
          <a:bodyPr vert="horz" lIns="0" tIns="0" rIns="0" bIns="0" rtlCol="0" anchor="b" anchorCtr="0"/>
          <a:lstStyle>
            <a:lvl1pPr algn="l">
              <a:defRPr sz="945">
                <a:solidFill>
                  <a:schemeClr val="tx1"/>
                </a:solidFill>
                <a:latin typeface="Georgia"/>
                <a:cs typeface="Georgia"/>
              </a:defRPr>
            </a:lvl1pPr>
          </a:lstStyle>
          <a:p>
            <a:r>
              <a:rPr lang="en-US" sz="1000"/>
              <a:t>The building blocks of health</a:t>
            </a:r>
            <a:endParaRPr lang="en-US"/>
          </a:p>
        </p:txBody>
      </p:sp>
      <p:sp>
        <p:nvSpPr>
          <p:cNvPr id="6" name="Slide Number Placeholder 5"/>
          <p:cNvSpPr>
            <a:spLocks noGrp="1"/>
          </p:cNvSpPr>
          <p:nvPr>
            <p:ph type="sldNum" sz="quarter" idx="4"/>
          </p:nvPr>
        </p:nvSpPr>
        <p:spPr>
          <a:xfrm>
            <a:off x="6553200" y="4866906"/>
            <a:ext cx="2213268" cy="174201"/>
          </a:xfrm>
          <a:prstGeom prst="rect">
            <a:avLst/>
          </a:prstGeom>
        </p:spPr>
        <p:txBody>
          <a:bodyPr vert="horz" lIns="0" tIns="0" rIns="0" bIns="0" rtlCol="0" anchor="ctr"/>
          <a:lstStyle>
            <a:lvl1pPr algn="r">
              <a:defRPr sz="990">
                <a:solidFill>
                  <a:schemeClr val="tx1">
                    <a:tint val="75000"/>
                  </a:schemeClr>
                </a:solidFill>
                <a:latin typeface="Georgia"/>
                <a:cs typeface="Georgia"/>
              </a:defRPr>
            </a:lvl1pPr>
          </a:lstStyle>
          <a:p>
            <a:r>
              <a:rPr lang="en-US"/>
              <a:t>‹#›</a:t>
            </a:r>
          </a:p>
        </p:txBody>
      </p:sp>
    </p:spTree>
    <p:custDataLst>
      <p:tags r:id="rId8"/>
    </p:custDataLst>
    <p:extLst>
      <p:ext uri="{BB962C8B-B14F-4D97-AF65-F5344CB8AC3E}">
        <p14:creationId xmlns:p14="http://schemas.microsoft.com/office/powerpoint/2010/main" val="32571885"/>
      </p:ext>
    </p:extLst>
  </p:cSld>
  <p:clrMap bg1="lt1" tx1="dk1" bg2="lt2" tx2="dk2" accent1="accent1" accent2="accent2" accent3="accent3" accent4="accent4" accent5="accent5" accent6="accent6" hlink="hlink" folHlink="folHlink"/>
  <p:sldLayoutIdLst>
    <p:sldLayoutId id="2147483666" r:id="rId1"/>
    <p:sldLayoutId id="2147483655" r:id="rId2"/>
    <p:sldLayoutId id="2147483651" r:id="rId3"/>
    <p:sldLayoutId id="2147483687" r:id="rId4"/>
    <p:sldLayoutId id="2147483688" r:id="rId5"/>
    <p:sldLayoutId id="2147483665" r:id="rId6"/>
  </p:sldLayoutIdLst>
  <mc:AlternateContent xmlns:mc="http://schemas.openxmlformats.org/markup-compatibility/2006" xmlns:p14="http://schemas.microsoft.com/office/powerpoint/2010/main">
    <mc:Choice Requires="p14">
      <p:transition spd="slow" p14:dur="11250"/>
    </mc:Choice>
    <mc:Fallback xmlns="">
      <p:transition spd="slow"/>
    </mc:Fallback>
  </mc:AlternateContent>
  <p:hf hdr="0"/>
  <p:txStyles>
    <p:titleStyle>
      <a:lvl1pPr algn="l" defTabSz="411480" rtl="0" eaLnBrk="1" latinLnBrk="0" hangingPunct="1">
        <a:spcBef>
          <a:spcPct val="0"/>
        </a:spcBef>
        <a:buNone/>
        <a:defRPr sz="3060" b="0" i="0" kern="1200">
          <a:solidFill>
            <a:schemeClr val="tx1"/>
          </a:solidFill>
          <a:latin typeface="Georgia"/>
          <a:ea typeface="+mj-ea"/>
          <a:cs typeface="Georgia"/>
        </a:defRPr>
      </a:lvl1pPr>
    </p:titleStyle>
    <p:bodyStyle>
      <a:lvl1pPr marL="0" indent="0" algn="l" defTabSz="411480" rtl="0" eaLnBrk="1" latinLnBrk="0" hangingPunct="1">
        <a:spcBef>
          <a:spcPts val="900"/>
        </a:spcBef>
        <a:spcAft>
          <a:spcPts val="0"/>
        </a:spcAft>
        <a:buFont typeface="Arial"/>
        <a:buNone/>
        <a:defRPr sz="1800" kern="1200">
          <a:solidFill>
            <a:schemeClr val="tx1"/>
          </a:solidFill>
          <a:latin typeface="+mn-lt"/>
          <a:ea typeface="+mn-ea"/>
          <a:cs typeface="+mn-cs"/>
        </a:defRPr>
      </a:lvl1pPr>
      <a:lvl2pPr marL="0" indent="0" algn="l" defTabSz="411480" rtl="0" eaLnBrk="1" latinLnBrk="0" hangingPunct="1">
        <a:spcBef>
          <a:spcPts val="900"/>
        </a:spcBef>
        <a:spcAft>
          <a:spcPts val="0"/>
        </a:spcAft>
        <a:buFont typeface="Arial"/>
        <a:buNone/>
        <a:defRPr sz="1800" b="1" kern="1200">
          <a:solidFill>
            <a:srgbClr val="E30514"/>
          </a:solidFill>
          <a:latin typeface="+mn-lt"/>
          <a:ea typeface="+mn-ea"/>
          <a:cs typeface="+mn-cs"/>
        </a:defRPr>
      </a:lvl2pPr>
      <a:lvl3pPr marL="259200" indent="-259200" algn="l" defTabSz="411480" rtl="0" eaLnBrk="1" latinLnBrk="0" hangingPunct="1">
        <a:spcBef>
          <a:spcPts val="900"/>
        </a:spcBef>
        <a:spcAft>
          <a:spcPts val="0"/>
        </a:spcAft>
        <a:buSzPct val="120000"/>
        <a:buFont typeface="Arial" panose="020B0604020202020204" pitchFamily="34" charset="0"/>
        <a:buChar char="•"/>
        <a:defRPr sz="1800" kern="1200">
          <a:solidFill>
            <a:schemeClr val="tx1"/>
          </a:solidFill>
          <a:latin typeface="+mn-lt"/>
          <a:ea typeface="+mn-ea"/>
          <a:cs typeface="+mn-cs"/>
        </a:defRPr>
      </a:lvl3pPr>
      <a:lvl4pPr marL="1036800" indent="-259200" algn="l" defTabSz="411480" rtl="0" eaLnBrk="1" latinLnBrk="0" hangingPunct="1">
        <a:spcBef>
          <a:spcPts val="0"/>
        </a:spcBef>
        <a:spcAft>
          <a:spcPts val="450"/>
        </a:spcAft>
        <a:buSzPct val="120000"/>
        <a:buFont typeface="Arial" panose="020B0604020202020204" pitchFamily="34" charset="0"/>
        <a:buChar char="•"/>
        <a:defRPr sz="1800" kern="1200">
          <a:solidFill>
            <a:schemeClr val="tx1"/>
          </a:solidFill>
          <a:latin typeface="+mn-lt"/>
          <a:ea typeface="+mn-ea"/>
          <a:cs typeface="+mn-cs"/>
        </a:defRPr>
      </a:lvl4pPr>
      <a:lvl5pPr marL="1749600" indent="-259200" algn="l" defTabSz="411480" rtl="0" eaLnBrk="1" latinLnBrk="0" hangingPunct="1">
        <a:spcBef>
          <a:spcPts val="0"/>
        </a:spcBef>
        <a:spcAft>
          <a:spcPts val="900"/>
        </a:spcAft>
        <a:buFont typeface="Arial" panose="020B0604020202020204" pitchFamily="34" charset="0"/>
        <a:buChar char="−"/>
        <a:tabLst/>
        <a:defRPr sz="1800" kern="1200">
          <a:solidFill>
            <a:schemeClr val="tx1"/>
          </a:solidFill>
          <a:latin typeface="+mn-lt"/>
          <a:ea typeface="+mn-ea"/>
          <a:cs typeface="+mn-cs"/>
        </a:defRPr>
      </a:lvl5pPr>
      <a:lvl6pPr marL="259200" indent="-259200" algn="l" defTabSz="411480" rtl="0" eaLnBrk="1" latinLnBrk="0" hangingPunct="1">
        <a:spcBef>
          <a:spcPts val="450"/>
        </a:spcBef>
        <a:buFont typeface="Wingdings" charset="2"/>
        <a:buAutoNum type="arabicPlain"/>
        <a:defRPr sz="2160" kern="1200">
          <a:solidFill>
            <a:schemeClr val="tx1"/>
          </a:solidFill>
          <a:latin typeface="+mn-lt"/>
          <a:ea typeface="+mn-ea"/>
          <a:cs typeface="+mn-cs"/>
        </a:defRPr>
      </a:lvl6pPr>
      <a:lvl7pPr marL="0" indent="0" algn="l" defTabSz="411480" rtl="0" eaLnBrk="1" latinLnBrk="0" hangingPunct="1">
        <a:spcBef>
          <a:spcPts val="450"/>
        </a:spcBef>
        <a:buFont typeface="Arial"/>
        <a:buNone/>
        <a:defRPr sz="1620" kern="1200">
          <a:solidFill>
            <a:schemeClr val="tx1"/>
          </a:solidFill>
          <a:latin typeface="+mn-lt"/>
          <a:ea typeface="+mn-ea"/>
          <a:cs typeface="+mn-cs"/>
        </a:defRPr>
      </a:lvl7pPr>
      <a:lvl8pPr marL="0" indent="0" algn="l" defTabSz="411480" rtl="0" eaLnBrk="1" latinLnBrk="0" hangingPunct="1">
        <a:spcBef>
          <a:spcPts val="450"/>
        </a:spcBef>
        <a:buFont typeface="Arial"/>
        <a:buNone/>
        <a:defRPr sz="1620" b="1" kern="1200">
          <a:solidFill>
            <a:schemeClr val="tx1"/>
          </a:solidFill>
          <a:latin typeface="+mn-lt"/>
          <a:ea typeface="+mn-ea"/>
          <a:cs typeface="+mn-cs"/>
        </a:defRPr>
      </a:lvl8pPr>
      <a:lvl9pPr marL="259200" indent="-259200" algn="l" defTabSz="411480" rtl="0" eaLnBrk="1" latinLnBrk="0" hangingPunct="1">
        <a:spcBef>
          <a:spcPts val="450"/>
        </a:spcBef>
        <a:buFont typeface="Arial"/>
        <a:buChar char="•"/>
        <a:defRPr sz="1620" kern="1200">
          <a:solidFill>
            <a:schemeClr val="tx1"/>
          </a:solidFill>
          <a:latin typeface="+mn-lt"/>
          <a:ea typeface="+mn-ea"/>
          <a:cs typeface="+mn-cs"/>
        </a:defRPr>
      </a:lvl9pPr>
    </p:bodyStyle>
    <p:otherStyle>
      <a:defPPr>
        <a:defRPr lang="en-US"/>
      </a:defPPr>
      <a:lvl1pPr marL="0" algn="l" defTabSz="411480" rtl="0" eaLnBrk="1" latinLnBrk="0" hangingPunct="1">
        <a:defRPr sz="1620" kern="1200">
          <a:solidFill>
            <a:schemeClr val="tx1"/>
          </a:solidFill>
          <a:latin typeface="+mn-lt"/>
          <a:ea typeface="+mn-ea"/>
          <a:cs typeface="+mn-cs"/>
        </a:defRPr>
      </a:lvl1pPr>
      <a:lvl2pPr marL="411480" algn="l" defTabSz="411480" rtl="0" eaLnBrk="1" latinLnBrk="0" hangingPunct="1">
        <a:defRPr sz="1620" kern="1200">
          <a:solidFill>
            <a:schemeClr val="tx1"/>
          </a:solidFill>
          <a:latin typeface="+mn-lt"/>
          <a:ea typeface="+mn-ea"/>
          <a:cs typeface="+mn-cs"/>
        </a:defRPr>
      </a:lvl2pPr>
      <a:lvl3pPr marL="822960" algn="l" defTabSz="411480" rtl="0" eaLnBrk="1" latinLnBrk="0" hangingPunct="1">
        <a:defRPr sz="1620" kern="1200">
          <a:solidFill>
            <a:schemeClr val="tx1"/>
          </a:solidFill>
          <a:latin typeface="+mn-lt"/>
          <a:ea typeface="+mn-ea"/>
          <a:cs typeface="+mn-cs"/>
        </a:defRPr>
      </a:lvl3pPr>
      <a:lvl4pPr marL="1234440" algn="l" defTabSz="411480" rtl="0" eaLnBrk="1" latinLnBrk="0" hangingPunct="1">
        <a:defRPr sz="1620" kern="1200">
          <a:solidFill>
            <a:schemeClr val="tx1"/>
          </a:solidFill>
          <a:latin typeface="+mn-lt"/>
          <a:ea typeface="+mn-ea"/>
          <a:cs typeface="+mn-cs"/>
        </a:defRPr>
      </a:lvl4pPr>
      <a:lvl5pPr marL="1645920" algn="l" defTabSz="411480" rtl="0" eaLnBrk="1" latinLnBrk="0" hangingPunct="1">
        <a:defRPr sz="1620" kern="1200">
          <a:solidFill>
            <a:schemeClr val="tx1"/>
          </a:solidFill>
          <a:latin typeface="+mn-lt"/>
          <a:ea typeface="+mn-ea"/>
          <a:cs typeface="+mn-cs"/>
        </a:defRPr>
      </a:lvl5pPr>
      <a:lvl6pPr marL="2057400" algn="l" defTabSz="411480" rtl="0" eaLnBrk="1" latinLnBrk="0" hangingPunct="1">
        <a:defRPr sz="1620" kern="1200">
          <a:solidFill>
            <a:schemeClr val="tx1"/>
          </a:solidFill>
          <a:latin typeface="+mn-lt"/>
          <a:ea typeface="+mn-ea"/>
          <a:cs typeface="+mn-cs"/>
        </a:defRPr>
      </a:lvl6pPr>
      <a:lvl7pPr marL="2468880" algn="l" defTabSz="411480" rtl="0" eaLnBrk="1" latinLnBrk="0" hangingPunct="1">
        <a:defRPr sz="1620" kern="1200">
          <a:solidFill>
            <a:schemeClr val="tx1"/>
          </a:solidFill>
          <a:latin typeface="+mn-lt"/>
          <a:ea typeface="+mn-ea"/>
          <a:cs typeface="+mn-cs"/>
        </a:defRPr>
      </a:lvl7pPr>
      <a:lvl8pPr marL="2880360" algn="l" defTabSz="411480" rtl="0" eaLnBrk="1" latinLnBrk="0" hangingPunct="1">
        <a:defRPr sz="1620" kern="1200">
          <a:solidFill>
            <a:schemeClr val="tx1"/>
          </a:solidFill>
          <a:latin typeface="+mn-lt"/>
          <a:ea typeface="+mn-ea"/>
          <a:cs typeface="+mn-cs"/>
        </a:defRPr>
      </a:lvl8pPr>
      <a:lvl9pPr marL="3291840" algn="l" defTabSz="411480" rtl="0" eaLnBrk="1" latinLnBrk="0" hangingPunct="1">
        <a:defRPr sz="162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15.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16.xml"/><Relationship Id="rId5" Type="http://schemas.openxmlformats.org/officeDocument/2006/relationships/image" Target="../media/image3.png"/><Relationship Id="rId4" Type="http://schemas.openxmlformats.org/officeDocument/2006/relationships/hyperlink" Target="https://www.health.org.uk/a-bill-of-health"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www.health.org.uk/collection/healthy-lives-infographics"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8.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9.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0.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1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12.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13.xml"/><Relationship Id="rId5" Type="http://schemas.openxmlformats.org/officeDocument/2006/relationships/image" Target="../media/image9.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14.xml"/><Relationship Id="rId5" Type="http://schemas.openxmlformats.org/officeDocument/2006/relationships/image" Target="../media/image10.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68000" y="733501"/>
            <a:ext cx="7398468" cy="1107996"/>
          </a:xfrm>
        </p:spPr>
        <p:txBody>
          <a:bodyPr/>
          <a:lstStyle/>
          <a:p>
            <a:r>
              <a:rPr lang="en-US" sz="3600" dirty="0"/>
              <a:t>A whole government approach to health</a:t>
            </a:r>
          </a:p>
        </p:txBody>
      </p:sp>
      <p:sp>
        <p:nvSpPr>
          <p:cNvPr id="3" name="Subtitle 2"/>
          <p:cNvSpPr>
            <a:spLocks noGrp="1"/>
          </p:cNvSpPr>
          <p:nvPr>
            <p:ph type="subTitle" idx="1"/>
          </p:nvPr>
        </p:nvSpPr>
        <p:spPr/>
        <p:txBody>
          <a:bodyPr/>
          <a:lstStyle/>
          <a:p>
            <a:r>
              <a:rPr lang="en-US" dirty="0"/>
              <a:t>Infographic and slides for use in PowerPoint presentations</a:t>
            </a:r>
          </a:p>
        </p:txBody>
      </p:sp>
      <p:sp>
        <p:nvSpPr>
          <p:cNvPr id="4" name="Text Placeholder 3"/>
          <p:cNvSpPr>
            <a:spLocks noGrp="1"/>
          </p:cNvSpPr>
          <p:nvPr>
            <p:ph type="body" sz="quarter" idx="11"/>
          </p:nvPr>
        </p:nvSpPr>
        <p:spPr/>
        <p:txBody>
          <a:bodyPr/>
          <a:lstStyle/>
          <a:p>
            <a:fld id="{AFF6EB1E-2A29-41FB-907B-9AB29384B49A}" type="datetime3">
              <a:rPr lang="en-GB" smtClean="0"/>
              <a:t>16 December, 2024</a:t>
            </a:fld>
            <a:endParaRPr lang="en-US"/>
          </a:p>
        </p:txBody>
      </p:sp>
    </p:spTree>
    <p:extLst>
      <p:ext uri="{BB962C8B-B14F-4D97-AF65-F5344CB8AC3E}">
        <p14:creationId xmlns:p14="http://schemas.microsoft.com/office/powerpoint/2010/main" val="51071651"/>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7471F6F-7C28-AE41-A6F5-DCB8E502B5D3}"/>
              </a:ext>
            </a:extLst>
          </p:cNvPr>
          <p:cNvSpPr>
            <a:spLocks noGrp="1"/>
          </p:cNvSpPr>
          <p:nvPr>
            <p:ph type="ftr" sz="quarter" idx="11"/>
          </p:nvPr>
        </p:nvSpPr>
        <p:spPr>
          <a:xfrm>
            <a:off x="1368000" y="266158"/>
            <a:ext cx="5808600" cy="204272"/>
          </a:xfrm>
        </p:spPr>
        <p:txBody>
          <a:bodyPr/>
          <a:lstStyle/>
          <a:p>
            <a:r>
              <a:rPr lang="en-US" dirty="0"/>
              <a:t>A whole government approach to health</a:t>
            </a:r>
          </a:p>
        </p:txBody>
      </p:sp>
      <p:sp>
        <p:nvSpPr>
          <p:cNvPr id="2" name="Slide Number Placeholder 1">
            <a:extLst>
              <a:ext uri="{FF2B5EF4-FFF2-40B4-BE49-F238E27FC236}">
                <a16:creationId xmlns:a16="http://schemas.microsoft.com/office/drawing/2014/main" id="{BB72833C-DBC8-4071-95AA-9A35EC48D588}"/>
              </a:ext>
            </a:extLst>
          </p:cNvPr>
          <p:cNvSpPr>
            <a:spLocks noGrp="1"/>
          </p:cNvSpPr>
          <p:nvPr>
            <p:ph type="sldNum" sz="quarter" idx="12"/>
          </p:nvPr>
        </p:nvSpPr>
        <p:spPr>
          <a:xfrm>
            <a:off x="6553200" y="4866906"/>
            <a:ext cx="2213268" cy="174201"/>
          </a:xfrm>
        </p:spPr>
        <p:txBody>
          <a:bodyPr/>
          <a:lstStyle/>
          <a:p>
            <a:fld id="{4B096CFE-13EB-9C46-AD64-3E2A74317CB2}" type="slidenum">
              <a:rPr lang="en-US" smtClean="0"/>
              <a:pPr/>
              <a:t>10</a:t>
            </a:fld>
            <a:endParaRPr lang="en-US"/>
          </a:p>
        </p:txBody>
      </p:sp>
      <p:sp>
        <p:nvSpPr>
          <p:cNvPr id="5" name="TextBox 4">
            <a:extLst>
              <a:ext uri="{FF2B5EF4-FFF2-40B4-BE49-F238E27FC236}">
                <a16:creationId xmlns:a16="http://schemas.microsoft.com/office/drawing/2014/main" id="{457E4CF6-CB30-2943-91C4-4F96AD57BB37}"/>
              </a:ext>
            </a:extLst>
          </p:cNvPr>
          <p:cNvSpPr txBox="1"/>
          <p:nvPr/>
        </p:nvSpPr>
        <p:spPr>
          <a:xfrm>
            <a:off x="4297680" y="5127171"/>
            <a:ext cx="0" cy="0"/>
          </a:xfrm>
          <a:prstGeom prst="rect">
            <a:avLst/>
          </a:prstGeom>
          <a:solidFill>
            <a:srgbClr val="A6D7D3"/>
          </a:solidFill>
        </p:spPr>
        <p:txBody>
          <a:bodyPr wrap="none" rtlCol="0">
            <a:noAutofit/>
          </a:bodyPr>
          <a:lstStyle/>
          <a:p>
            <a:endParaRPr lang="en-US" sz="1400">
              <a:solidFill>
                <a:srgbClr val="FFFFFF"/>
              </a:solidFill>
              <a:latin typeface="+mj-lt"/>
            </a:endParaRPr>
          </a:p>
        </p:txBody>
      </p:sp>
      <p:sp>
        <p:nvSpPr>
          <p:cNvPr id="14" name="Title 1">
            <a:extLst>
              <a:ext uri="{FF2B5EF4-FFF2-40B4-BE49-F238E27FC236}">
                <a16:creationId xmlns:a16="http://schemas.microsoft.com/office/drawing/2014/main" id="{FC867526-931D-7049-975C-9C62FAC29DB8}"/>
              </a:ext>
            </a:extLst>
          </p:cNvPr>
          <p:cNvSpPr txBox="1">
            <a:spLocks/>
          </p:cNvSpPr>
          <p:nvPr/>
        </p:nvSpPr>
        <p:spPr>
          <a:xfrm>
            <a:off x="1367998" y="1199103"/>
            <a:ext cx="6365214" cy="2769989"/>
          </a:xfrm>
          <a:prstGeom prst="rect">
            <a:avLst/>
          </a:prstGeom>
        </p:spPr>
        <p:txBody>
          <a:bodyPr vert="horz" wrap="square" lIns="0" tIns="0" rIns="0" bIns="0" rtlCol="0" anchor="t" anchorCtr="0">
            <a:spAutoFit/>
          </a:bodyPr>
          <a:lstStyle>
            <a:lvl1pPr algn="l" defTabSz="411480" rtl="0" eaLnBrk="1" latinLnBrk="0" hangingPunct="1">
              <a:spcBef>
                <a:spcPct val="0"/>
              </a:spcBef>
              <a:buNone/>
              <a:defRPr sz="2000" b="0" i="0" kern="1200">
                <a:solidFill>
                  <a:schemeClr val="tx1"/>
                </a:solidFill>
                <a:latin typeface="Georgia"/>
                <a:ea typeface="+mj-ea"/>
                <a:cs typeface="Georgia"/>
              </a:defRPr>
            </a:lvl1pPr>
          </a:lstStyle>
          <a:p>
            <a:pPr fontAlgn="base"/>
            <a:r>
              <a:rPr lang="en-GB" b="1" dirty="0"/>
              <a:t>Challenges…</a:t>
            </a:r>
            <a:r>
              <a:rPr lang="en-GB" dirty="0"/>
              <a:t> </a:t>
            </a:r>
          </a:p>
          <a:p>
            <a:pPr fontAlgn="base"/>
            <a:endParaRPr lang="en-GB" dirty="0"/>
          </a:p>
          <a:p>
            <a:pPr marL="342900" indent="-342900" fontAlgn="base">
              <a:buFont typeface="Arial,Sans-Serif" panose="020B0604020202020204" pitchFamily="34" charset="0"/>
              <a:buChar char="•"/>
            </a:pPr>
            <a:r>
              <a:rPr lang="en-GB" dirty="0"/>
              <a:t>limited resources</a:t>
            </a:r>
            <a:endParaRPr lang="en-US" dirty="0"/>
          </a:p>
          <a:p>
            <a:pPr marL="342900" indent="-342900">
              <a:buFont typeface="Arial,Sans-Serif" panose="020B0604020202020204" pitchFamily="34" charset="0"/>
              <a:buChar char="•"/>
            </a:pPr>
            <a:r>
              <a:rPr lang="en-GB" dirty="0"/>
              <a:t>competing priorities</a:t>
            </a:r>
            <a:endParaRPr lang="en-US" dirty="0"/>
          </a:p>
          <a:p>
            <a:pPr marL="342900" indent="-342900" fontAlgn="base">
              <a:buFont typeface="Arial" panose="020B0604020202020204" pitchFamily="34" charset="0"/>
              <a:buChar char="•"/>
            </a:pPr>
            <a:r>
              <a:rPr lang="en-GB" dirty="0"/>
              <a:t>inadequate investment</a:t>
            </a:r>
          </a:p>
          <a:p>
            <a:pPr marL="342900" indent="-342900" fontAlgn="base">
              <a:buFont typeface="Arial" panose="020B0604020202020204" pitchFamily="34" charset="0"/>
              <a:buChar char="•"/>
            </a:pPr>
            <a:r>
              <a:rPr lang="en-GB" dirty="0"/>
              <a:t>insufficient focus on prevention</a:t>
            </a:r>
          </a:p>
          <a:p>
            <a:pPr marL="342900" indent="-342900" fontAlgn="base">
              <a:buFont typeface="Arial" panose="020B0604020202020204" pitchFamily="34" charset="0"/>
              <a:buChar char="•"/>
            </a:pPr>
            <a:r>
              <a:rPr lang="en-GB" dirty="0"/>
              <a:t>lack of accountability </a:t>
            </a:r>
          </a:p>
          <a:p>
            <a:pPr marL="342900" indent="-342900">
              <a:buFont typeface="Arial,Sans-Serif" panose="020B0604020202020204" pitchFamily="34" charset="0"/>
              <a:buChar char="•"/>
            </a:pPr>
            <a:r>
              <a:rPr lang="en-GB"/>
              <a:t>sustaining change over the long term</a:t>
            </a:r>
            <a:endParaRPr lang="en-US"/>
          </a:p>
          <a:p>
            <a:pPr marL="342900" indent="-342900">
              <a:buFont typeface="Arial" panose="020B0604020202020204" pitchFamily="34" charset="0"/>
              <a:buChar char="•"/>
            </a:pPr>
            <a:endParaRPr lang="en-GB" dirty="0"/>
          </a:p>
        </p:txBody>
      </p:sp>
      <p:cxnSp>
        <p:nvCxnSpPr>
          <p:cNvPr id="10" name="Straight Connector 9">
            <a:extLst>
              <a:ext uri="{FF2B5EF4-FFF2-40B4-BE49-F238E27FC236}">
                <a16:creationId xmlns:a16="http://schemas.microsoft.com/office/drawing/2014/main" id="{0304C44E-BD52-C147-BBA1-3607BDEEC296}"/>
              </a:ext>
            </a:extLst>
          </p:cNvPr>
          <p:cNvCxnSpPr>
            <a:cxnSpLocks/>
          </p:cNvCxnSpPr>
          <p:nvPr/>
        </p:nvCxnSpPr>
        <p:spPr>
          <a:xfrm>
            <a:off x="1367998" y="4704596"/>
            <a:ext cx="7336089" cy="0"/>
          </a:xfrm>
          <a:prstGeom prst="line">
            <a:avLst/>
          </a:prstGeom>
          <a:ln w="127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AutoShape 2">
            <a:extLst>
              <a:ext uri="{FF2B5EF4-FFF2-40B4-BE49-F238E27FC236}">
                <a16:creationId xmlns:a16="http://schemas.microsoft.com/office/drawing/2014/main" id="{2645CA62-7B55-74FE-93AE-9552DC0BA5DC}"/>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Picture 12" descr="A colorful rectangles in a circle&#10;&#10;Description automatically generated">
            <a:extLst>
              <a:ext uri="{FF2B5EF4-FFF2-40B4-BE49-F238E27FC236}">
                <a16:creationId xmlns:a16="http://schemas.microsoft.com/office/drawing/2014/main" id="{D74C947C-FF15-8F86-0B51-CA40CA01D363}"/>
              </a:ext>
            </a:extLst>
          </p:cNvPr>
          <p:cNvPicPr>
            <a:picLocks noChangeAspect="1"/>
          </p:cNvPicPr>
          <p:nvPr/>
        </p:nvPicPr>
        <p:blipFill>
          <a:blip r:embed="rId4"/>
          <a:stretch>
            <a:fillRect/>
          </a:stretch>
        </p:blipFill>
        <p:spPr>
          <a:xfrm>
            <a:off x="377417" y="560105"/>
            <a:ext cx="638998" cy="638998"/>
          </a:xfrm>
          <a:prstGeom prst="rect">
            <a:avLst/>
          </a:prstGeom>
        </p:spPr>
      </p:pic>
    </p:spTree>
    <p:custDataLst>
      <p:tags r:id="rId1"/>
    </p:custDataLst>
    <p:extLst>
      <p:ext uri="{BB962C8B-B14F-4D97-AF65-F5344CB8AC3E}">
        <p14:creationId xmlns:p14="http://schemas.microsoft.com/office/powerpoint/2010/main" val="486453652"/>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7471F6F-7C28-AE41-A6F5-DCB8E502B5D3}"/>
              </a:ext>
            </a:extLst>
          </p:cNvPr>
          <p:cNvSpPr>
            <a:spLocks noGrp="1"/>
          </p:cNvSpPr>
          <p:nvPr>
            <p:ph type="ftr" sz="quarter" idx="11"/>
          </p:nvPr>
        </p:nvSpPr>
        <p:spPr>
          <a:xfrm>
            <a:off x="1368000" y="266158"/>
            <a:ext cx="5808600" cy="204272"/>
          </a:xfrm>
        </p:spPr>
        <p:txBody>
          <a:bodyPr/>
          <a:lstStyle/>
          <a:p>
            <a:r>
              <a:rPr lang="en-US" dirty="0"/>
              <a:t>A whole government approach to health</a:t>
            </a:r>
          </a:p>
        </p:txBody>
      </p:sp>
      <p:sp>
        <p:nvSpPr>
          <p:cNvPr id="2" name="Slide Number Placeholder 1">
            <a:extLst>
              <a:ext uri="{FF2B5EF4-FFF2-40B4-BE49-F238E27FC236}">
                <a16:creationId xmlns:a16="http://schemas.microsoft.com/office/drawing/2014/main" id="{BB72833C-DBC8-4071-95AA-9A35EC48D588}"/>
              </a:ext>
            </a:extLst>
          </p:cNvPr>
          <p:cNvSpPr>
            <a:spLocks noGrp="1"/>
          </p:cNvSpPr>
          <p:nvPr>
            <p:ph type="sldNum" sz="quarter" idx="12"/>
          </p:nvPr>
        </p:nvSpPr>
        <p:spPr>
          <a:xfrm>
            <a:off x="6553200" y="4866906"/>
            <a:ext cx="2213268" cy="174201"/>
          </a:xfrm>
        </p:spPr>
        <p:txBody>
          <a:bodyPr/>
          <a:lstStyle/>
          <a:p>
            <a:fld id="{4B096CFE-13EB-9C46-AD64-3E2A74317CB2}" type="slidenum">
              <a:rPr lang="en-US" smtClean="0"/>
              <a:pPr/>
              <a:t>11</a:t>
            </a:fld>
            <a:endParaRPr lang="en-US"/>
          </a:p>
        </p:txBody>
      </p:sp>
      <p:sp>
        <p:nvSpPr>
          <p:cNvPr id="5" name="TextBox 4">
            <a:extLst>
              <a:ext uri="{FF2B5EF4-FFF2-40B4-BE49-F238E27FC236}">
                <a16:creationId xmlns:a16="http://schemas.microsoft.com/office/drawing/2014/main" id="{457E4CF6-CB30-2943-91C4-4F96AD57BB37}"/>
              </a:ext>
            </a:extLst>
          </p:cNvPr>
          <p:cNvSpPr txBox="1"/>
          <p:nvPr/>
        </p:nvSpPr>
        <p:spPr>
          <a:xfrm>
            <a:off x="4297680" y="5127171"/>
            <a:ext cx="0" cy="0"/>
          </a:xfrm>
          <a:prstGeom prst="rect">
            <a:avLst/>
          </a:prstGeom>
          <a:solidFill>
            <a:srgbClr val="A6D7D3"/>
          </a:solidFill>
        </p:spPr>
        <p:txBody>
          <a:bodyPr wrap="none" rtlCol="0">
            <a:noAutofit/>
          </a:bodyPr>
          <a:lstStyle/>
          <a:p>
            <a:endParaRPr lang="en-US" sz="1400">
              <a:solidFill>
                <a:srgbClr val="FFFFFF"/>
              </a:solidFill>
              <a:latin typeface="+mj-lt"/>
            </a:endParaRPr>
          </a:p>
        </p:txBody>
      </p:sp>
      <p:sp>
        <p:nvSpPr>
          <p:cNvPr id="14" name="Title 1">
            <a:extLst>
              <a:ext uri="{FF2B5EF4-FFF2-40B4-BE49-F238E27FC236}">
                <a16:creationId xmlns:a16="http://schemas.microsoft.com/office/drawing/2014/main" id="{FC867526-931D-7049-975C-9C62FAC29DB8}"/>
              </a:ext>
            </a:extLst>
          </p:cNvPr>
          <p:cNvSpPr txBox="1">
            <a:spLocks/>
          </p:cNvSpPr>
          <p:nvPr/>
        </p:nvSpPr>
        <p:spPr>
          <a:xfrm>
            <a:off x="1367998" y="1199103"/>
            <a:ext cx="6365214" cy="2154436"/>
          </a:xfrm>
          <a:prstGeom prst="rect">
            <a:avLst/>
          </a:prstGeom>
        </p:spPr>
        <p:txBody>
          <a:bodyPr vert="horz" wrap="square" lIns="0" tIns="0" rIns="0" bIns="0" rtlCol="0" anchor="t" anchorCtr="0">
            <a:spAutoFit/>
          </a:bodyPr>
          <a:lstStyle>
            <a:lvl1pPr algn="l" defTabSz="411480" rtl="0" eaLnBrk="1" latinLnBrk="0" hangingPunct="1">
              <a:spcBef>
                <a:spcPct val="0"/>
              </a:spcBef>
              <a:buNone/>
              <a:defRPr sz="2000" b="0" i="0" kern="1200">
                <a:solidFill>
                  <a:schemeClr val="tx1"/>
                </a:solidFill>
                <a:latin typeface="Georgia"/>
                <a:ea typeface="+mj-ea"/>
                <a:cs typeface="Georgia"/>
              </a:defRPr>
            </a:lvl1pPr>
          </a:lstStyle>
          <a:p>
            <a:pPr fontAlgn="base"/>
            <a:r>
              <a:rPr lang="en-GB" b="1" dirty="0"/>
              <a:t>..and some solutions</a:t>
            </a:r>
            <a:endParaRPr lang="en-GB" dirty="0"/>
          </a:p>
          <a:p>
            <a:pPr fontAlgn="base"/>
            <a:endParaRPr lang="en-GB" dirty="0"/>
          </a:p>
          <a:p>
            <a:pPr marL="342900" indent="-342900" fontAlgn="base">
              <a:buFont typeface="Arial" panose="020B0604020202020204" pitchFamily="34" charset="0"/>
              <a:buChar char="•"/>
            </a:pPr>
            <a:r>
              <a:rPr lang="en-GB" dirty="0"/>
              <a:t>mechanisms in place to sustain change long term</a:t>
            </a:r>
          </a:p>
          <a:p>
            <a:pPr marL="342900" indent="-342900" fontAlgn="base">
              <a:buFont typeface="Arial" panose="020B0604020202020204" pitchFamily="34" charset="0"/>
              <a:buChar char="•"/>
            </a:pPr>
            <a:r>
              <a:rPr lang="en-GB" dirty="0"/>
              <a:t>lessons learned from the Climate Change Act 2008</a:t>
            </a:r>
          </a:p>
          <a:p>
            <a:pPr marL="342900" indent="-342900" fontAlgn="base">
              <a:buFont typeface="Arial" panose="020B0604020202020204" pitchFamily="34" charset="0"/>
              <a:buChar char="•"/>
            </a:pPr>
            <a:r>
              <a:rPr lang="en-GB" dirty="0"/>
              <a:t>an expert panel to develop recommendations</a:t>
            </a:r>
          </a:p>
          <a:p>
            <a:pPr marL="342900" indent="-342900" fontAlgn="base">
              <a:buFont typeface="Arial" panose="020B0604020202020204" pitchFamily="34" charset="0"/>
              <a:buChar char="•"/>
            </a:pPr>
            <a:r>
              <a:rPr lang="en-GB" dirty="0"/>
              <a:t>a new Bill of health </a:t>
            </a:r>
            <a:r>
              <a:rPr lang="en-GB" dirty="0">
                <a:solidFill>
                  <a:srgbClr val="FF0000"/>
                </a:solidFill>
                <a:hlinkClick r:id="rId4">
                  <a:extLst>
                    <a:ext uri="{A12FA001-AC4F-418D-AE19-62706E023703}">
                      <ahyp:hlinkClr xmlns:ahyp="http://schemas.microsoft.com/office/drawing/2018/hyperlinkcolor" val="tx"/>
                    </a:ext>
                  </a:extLst>
                </a:hlinkClick>
              </a:rPr>
              <a:t>health.org.uk/a-bill-of-health</a:t>
            </a:r>
            <a:r>
              <a:rPr lang="en-GB" dirty="0">
                <a:solidFill>
                  <a:srgbClr val="FF0000"/>
                </a:solidFill>
              </a:rPr>
              <a:t> </a:t>
            </a:r>
            <a:r>
              <a:rPr lang="en-GB" dirty="0"/>
              <a:t> </a:t>
            </a:r>
          </a:p>
          <a:p>
            <a:pPr marL="342900" indent="-342900" fontAlgn="base">
              <a:buFont typeface="Arial" panose="020B0604020202020204" pitchFamily="34" charset="0"/>
              <a:buChar char="•"/>
            </a:pPr>
            <a:endParaRPr lang="en-GB" dirty="0"/>
          </a:p>
        </p:txBody>
      </p:sp>
      <p:cxnSp>
        <p:nvCxnSpPr>
          <p:cNvPr id="10" name="Straight Connector 9">
            <a:extLst>
              <a:ext uri="{FF2B5EF4-FFF2-40B4-BE49-F238E27FC236}">
                <a16:creationId xmlns:a16="http://schemas.microsoft.com/office/drawing/2014/main" id="{0304C44E-BD52-C147-BBA1-3607BDEEC296}"/>
              </a:ext>
            </a:extLst>
          </p:cNvPr>
          <p:cNvCxnSpPr>
            <a:cxnSpLocks/>
          </p:cNvCxnSpPr>
          <p:nvPr/>
        </p:nvCxnSpPr>
        <p:spPr>
          <a:xfrm>
            <a:off x="1367998" y="4704596"/>
            <a:ext cx="7336089" cy="0"/>
          </a:xfrm>
          <a:prstGeom prst="line">
            <a:avLst/>
          </a:prstGeom>
          <a:ln w="127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AutoShape 2">
            <a:extLst>
              <a:ext uri="{FF2B5EF4-FFF2-40B4-BE49-F238E27FC236}">
                <a16:creationId xmlns:a16="http://schemas.microsoft.com/office/drawing/2014/main" id="{2645CA62-7B55-74FE-93AE-9552DC0BA5DC}"/>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Picture 12" descr="A colorful rectangles in a circle&#10;&#10;Description automatically generated">
            <a:extLst>
              <a:ext uri="{FF2B5EF4-FFF2-40B4-BE49-F238E27FC236}">
                <a16:creationId xmlns:a16="http://schemas.microsoft.com/office/drawing/2014/main" id="{D74C947C-FF15-8F86-0B51-CA40CA01D363}"/>
              </a:ext>
            </a:extLst>
          </p:cNvPr>
          <p:cNvPicPr>
            <a:picLocks noChangeAspect="1"/>
          </p:cNvPicPr>
          <p:nvPr/>
        </p:nvPicPr>
        <p:blipFill>
          <a:blip r:embed="rId5"/>
          <a:stretch>
            <a:fillRect/>
          </a:stretch>
        </p:blipFill>
        <p:spPr>
          <a:xfrm>
            <a:off x="377417" y="560105"/>
            <a:ext cx="638998" cy="638998"/>
          </a:xfrm>
          <a:prstGeom prst="rect">
            <a:avLst/>
          </a:prstGeom>
        </p:spPr>
      </p:pic>
    </p:spTree>
    <p:custDataLst>
      <p:tags r:id="rId1"/>
    </p:custDataLst>
    <p:extLst>
      <p:ext uri="{BB962C8B-B14F-4D97-AF65-F5344CB8AC3E}">
        <p14:creationId xmlns:p14="http://schemas.microsoft.com/office/powerpoint/2010/main" val="874123046"/>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GB">
                <a:solidFill>
                  <a:schemeClr val="tx2"/>
                </a:solidFill>
                <a:hlinkClick r:id="rId3"/>
              </a:rPr>
              <a:t>www.health.org.uk</a:t>
            </a:r>
            <a:endParaRPr lang="en-US">
              <a:solidFill>
                <a:schemeClr val="tx2"/>
              </a:solidFill>
              <a:hlinkClick r:id="rId3"/>
            </a:endParaRPr>
          </a:p>
        </p:txBody>
      </p:sp>
    </p:spTree>
    <p:extLst>
      <p:ext uri="{BB962C8B-B14F-4D97-AF65-F5344CB8AC3E}">
        <p14:creationId xmlns:p14="http://schemas.microsoft.com/office/powerpoint/2010/main" val="3855159540"/>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7471F6F-7C28-AE41-A6F5-DCB8E502B5D3}"/>
              </a:ext>
            </a:extLst>
          </p:cNvPr>
          <p:cNvSpPr>
            <a:spLocks noGrp="1"/>
          </p:cNvSpPr>
          <p:nvPr>
            <p:ph type="ftr" sz="quarter" idx="11"/>
          </p:nvPr>
        </p:nvSpPr>
        <p:spPr>
          <a:xfrm>
            <a:off x="1368000" y="266158"/>
            <a:ext cx="5808600" cy="204272"/>
          </a:xfrm>
        </p:spPr>
        <p:txBody>
          <a:bodyPr/>
          <a:lstStyle/>
          <a:p>
            <a:r>
              <a:rPr lang="en-US" dirty="0"/>
              <a:t>A whole government approach to health</a:t>
            </a:r>
          </a:p>
        </p:txBody>
      </p:sp>
      <p:sp>
        <p:nvSpPr>
          <p:cNvPr id="2" name="Slide Number Placeholder 1">
            <a:extLst>
              <a:ext uri="{FF2B5EF4-FFF2-40B4-BE49-F238E27FC236}">
                <a16:creationId xmlns:a16="http://schemas.microsoft.com/office/drawing/2014/main" id="{BB72833C-DBC8-4071-95AA-9A35EC48D588}"/>
              </a:ext>
            </a:extLst>
          </p:cNvPr>
          <p:cNvSpPr>
            <a:spLocks noGrp="1"/>
          </p:cNvSpPr>
          <p:nvPr>
            <p:ph type="sldNum" sz="quarter" idx="12"/>
          </p:nvPr>
        </p:nvSpPr>
        <p:spPr>
          <a:xfrm>
            <a:off x="6553200" y="4866906"/>
            <a:ext cx="2213268" cy="174201"/>
          </a:xfrm>
        </p:spPr>
        <p:txBody>
          <a:bodyPr/>
          <a:lstStyle/>
          <a:p>
            <a:fld id="{4B096CFE-13EB-9C46-AD64-3E2A74317CB2}" type="slidenum">
              <a:rPr lang="en-US" smtClean="0"/>
              <a:pPr/>
              <a:t>2</a:t>
            </a:fld>
            <a:endParaRPr lang="en-US"/>
          </a:p>
        </p:txBody>
      </p:sp>
      <p:sp>
        <p:nvSpPr>
          <p:cNvPr id="5" name="TextBox 4">
            <a:extLst>
              <a:ext uri="{FF2B5EF4-FFF2-40B4-BE49-F238E27FC236}">
                <a16:creationId xmlns:a16="http://schemas.microsoft.com/office/drawing/2014/main" id="{457E4CF6-CB30-2943-91C4-4F96AD57BB37}"/>
              </a:ext>
            </a:extLst>
          </p:cNvPr>
          <p:cNvSpPr txBox="1"/>
          <p:nvPr/>
        </p:nvSpPr>
        <p:spPr>
          <a:xfrm>
            <a:off x="4297680" y="5127171"/>
            <a:ext cx="0" cy="0"/>
          </a:xfrm>
          <a:prstGeom prst="rect">
            <a:avLst/>
          </a:prstGeom>
          <a:solidFill>
            <a:srgbClr val="A6D7D3"/>
          </a:solidFill>
        </p:spPr>
        <p:txBody>
          <a:bodyPr wrap="none" rtlCol="0">
            <a:noAutofit/>
          </a:bodyPr>
          <a:lstStyle/>
          <a:p>
            <a:endParaRPr lang="en-US" sz="1400">
              <a:solidFill>
                <a:srgbClr val="FFFFFF"/>
              </a:solidFill>
              <a:latin typeface="+mj-lt"/>
            </a:endParaRPr>
          </a:p>
        </p:txBody>
      </p:sp>
      <p:sp>
        <p:nvSpPr>
          <p:cNvPr id="14" name="Title 1">
            <a:extLst>
              <a:ext uri="{FF2B5EF4-FFF2-40B4-BE49-F238E27FC236}">
                <a16:creationId xmlns:a16="http://schemas.microsoft.com/office/drawing/2014/main" id="{FC867526-931D-7049-975C-9C62FAC29DB8}"/>
              </a:ext>
            </a:extLst>
          </p:cNvPr>
          <p:cNvSpPr txBox="1">
            <a:spLocks/>
          </p:cNvSpPr>
          <p:nvPr/>
        </p:nvSpPr>
        <p:spPr>
          <a:xfrm>
            <a:off x="1367998" y="1199103"/>
            <a:ext cx="6365214" cy="3108543"/>
          </a:xfrm>
          <a:prstGeom prst="rect">
            <a:avLst/>
          </a:prstGeom>
        </p:spPr>
        <p:txBody>
          <a:bodyPr vert="horz" wrap="square" lIns="0" tIns="0" rIns="0" bIns="0" rtlCol="0" anchor="t" anchorCtr="0">
            <a:spAutoFit/>
          </a:bodyPr>
          <a:lstStyle>
            <a:lvl1pPr algn="l" defTabSz="411480" rtl="0" eaLnBrk="1" latinLnBrk="0" hangingPunct="1">
              <a:spcBef>
                <a:spcPct val="0"/>
              </a:spcBef>
              <a:buNone/>
              <a:defRPr sz="2000" b="0" i="0" kern="1200">
                <a:solidFill>
                  <a:schemeClr val="tx1"/>
                </a:solidFill>
                <a:latin typeface="Georgia"/>
                <a:ea typeface="+mj-ea"/>
                <a:cs typeface="Georgia"/>
              </a:defRPr>
            </a:lvl1pPr>
          </a:lstStyle>
          <a:p>
            <a:pPr fontAlgn="base"/>
            <a:r>
              <a:rPr lang="en-GB" dirty="0"/>
              <a:t>Health is our most precious asset. Good health and wellbeing enable people to reach their potential, drive economic growth, and foster stronger communities. </a:t>
            </a:r>
            <a:endParaRPr lang="en-GB" sz="1100" dirty="0"/>
          </a:p>
          <a:p>
            <a:pPr fontAlgn="base"/>
            <a:endParaRPr lang="en-GB" sz="1100" dirty="0"/>
          </a:p>
          <a:p>
            <a:pPr fontAlgn="base"/>
            <a:r>
              <a:rPr lang="en-GB" dirty="0"/>
              <a:t>Our health is shaped by various factors in our environment, the </a:t>
            </a:r>
            <a:r>
              <a:rPr lang="en-GB" b="1" dirty="0"/>
              <a:t>building blocks of health</a:t>
            </a:r>
            <a:r>
              <a:rPr lang="en-GB" dirty="0"/>
              <a:t>.</a:t>
            </a:r>
            <a:endParaRPr lang="en-GB" sz="1100" dirty="0"/>
          </a:p>
          <a:p>
            <a:pPr fontAlgn="base"/>
            <a:endParaRPr lang="en-GB" sz="1100" dirty="0"/>
          </a:p>
          <a:p>
            <a:pPr fontAlgn="base"/>
            <a:r>
              <a:rPr lang="en-GB" dirty="0"/>
              <a:t>Creating a society where everyone can thrive and lead a healthy life requires sustained efforts across all government departments, supported by a clear vision and leadership from the Prime Minister.  </a:t>
            </a:r>
          </a:p>
        </p:txBody>
      </p:sp>
      <p:cxnSp>
        <p:nvCxnSpPr>
          <p:cNvPr id="10" name="Straight Connector 9">
            <a:extLst>
              <a:ext uri="{FF2B5EF4-FFF2-40B4-BE49-F238E27FC236}">
                <a16:creationId xmlns:a16="http://schemas.microsoft.com/office/drawing/2014/main" id="{0304C44E-BD52-C147-BBA1-3607BDEEC296}"/>
              </a:ext>
            </a:extLst>
          </p:cNvPr>
          <p:cNvCxnSpPr>
            <a:cxnSpLocks/>
          </p:cNvCxnSpPr>
          <p:nvPr/>
        </p:nvCxnSpPr>
        <p:spPr>
          <a:xfrm>
            <a:off x="1367998" y="4704596"/>
            <a:ext cx="7336089" cy="0"/>
          </a:xfrm>
          <a:prstGeom prst="line">
            <a:avLst/>
          </a:prstGeom>
          <a:ln w="127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AutoShape 2">
            <a:extLst>
              <a:ext uri="{FF2B5EF4-FFF2-40B4-BE49-F238E27FC236}">
                <a16:creationId xmlns:a16="http://schemas.microsoft.com/office/drawing/2014/main" id="{2645CA62-7B55-74FE-93AE-9552DC0BA5DC}"/>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Picture 12" descr="A colorful rectangles in a circle&#10;&#10;Description automatically generated">
            <a:extLst>
              <a:ext uri="{FF2B5EF4-FFF2-40B4-BE49-F238E27FC236}">
                <a16:creationId xmlns:a16="http://schemas.microsoft.com/office/drawing/2014/main" id="{D74C947C-FF15-8F86-0B51-CA40CA01D363}"/>
              </a:ext>
            </a:extLst>
          </p:cNvPr>
          <p:cNvPicPr>
            <a:picLocks noChangeAspect="1"/>
          </p:cNvPicPr>
          <p:nvPr/>
        </p:nvPicPr>
        <p:blipFill>
          <a:blip r:embed="rId4"/>
          <a:stretch>
            <a:fillRect/>
          </a:stretch>
        </p:blipFill>
        <p:spPr>
          <a:xfrm>
            <a:off x="377417" y="560105"/>
            <a:ext cx="638998" cy="638998"/>
          </a:xfrm>
          <a:prstGeom prst="rect">
            <a:avLst/>
          </a:prstGeom>
        </p:spPr>
      </p:pic>
    </p:spTree>
    <p:custDataLst>
      <p:tags r:id="rId1"/>
    </p:custDataLst>
    <p:extLst>
      <p:ext uri="{BB962C8B-B14F-4D97-AF65-F5344CB8AC3E}">
        <p14:creationId xmlns:p14="http://schemas.microsoft.com/office/powerpoint/2010/main" val="2872612632"/>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7471F6F-7C28-AE41-A6F5-DCB8E502B5D3}"/>
              </a:ext>
            </a:extLst>
          </p:cNvPr>
          <p:cNvSpPr>
            <a:spLocks noGrp="1"/>
          </p:cNvSpPr>
          <p:nvPr>
            <p:ph type="ftr" sz="quarter" idx="11"/>
          </p:nvPr>
        </p:nvSpPr>
        <p:spPr>
          <a:xfrm>
            <a:off x="1368000" y="266158"/>
            <a:ext cx="5808600" cy="204272"/>
          </a:xfrm>
        </p:spPr>
        <p:txBody>
          <a:bodyPr/>
          <a:lstStyle/>
          <a:p>
            <a:r>
              <a:rPr lang="en-US" dirty="0"/>
              <a:t>A whole government approach to health</a:t>
            </a:r>
          </a:p>
        </p:txBody>
      </p:sp>
      <p:sp>
        <p:nvSpPr>
          <p:cNvPr id="2" name="Slide Number Placeholder 1">
            <a:extLst>
              <a:ext uri="{FF2B5EF4-FFF2-40B4-BE49-F238E27FC236}">
                <a16:creationId xmlns:a16="http://schemas.microsoft.com/office/drawing/2014/main" id="{BB72833C-DBC8-4071-95AA-9A35EC48D588}"/>
              </a:ext>
            </a:extLst>
          </p:cNvPr>
          <p:cNvSpPr>
            <a:spLocks noGrp="1"/>
          </p:cNvSpPr>
          <p:nvPr>
            <p:ph type="sldNum" sz="quarter" idx="12"/>
          </p:nvPr>
        </p:nvSpPr>
        <p:spPr>
          <a:xfrm>
            <a:off x="6553200" y="4866906"/>
            <a:ext cx="2213268" cy="174201"/>
          </a:xfrm>
        </p:spPr>
        <p:txBody>
          <a:bodyPr/>
          <a:lstStyle/>
          <a:p>
            <a:fld id="{4B096CFE-13EB-9C46-AD64-3E2A74317CB2}" type="slidenum">
              <a:rPr lang="en-US" smtClean="0"/>
              <a:pPr/>
              <a:t>3</a:t>
            </a:fld>
            <a:endParaRPr lang="en-US"/>
          </a:p>
        </p:txBody>
      </p:sp>
      <p:sp>
        <p:nvSpPr>
          <p:cNvPr id="5" name="TextBox 4">
            <a:extLst>
              <a:ext uri="{FF2B5EF4-FFF2-40B4-BE49-F238E27FC236}">
                <a16:creationId xmlns:a16="http://schemas.microsoft.com/office/drawing/2014/main" id="{457E4CF6-CB30-2943-91C4-4F96AD57BB37}"/>
              </a:ext>
            </a:extLst>
          </p:cNvPr>
          <p:cNvSpPr txBox="1"/>
          <p:nvPr/>
        </p:nvSpPr>
        <p:spPr>
          <a:xfrm>
            <a:off x="4297680" y="5127171"/>
            <a:ext cx="0" cy="0"/>
          </a:xfrm>
          <a:prstGeom prst="rect">
            <a:avLst/>
          </a:prstGeom>
          <a:solidFill>
            <a:srgbClr val="A6D7D3"/>
          </a:solidFill>
        </p:spPr>
        <p:txBody>
          <a:bodyPr wrap="none" rtlCol="0">
            <a:noAutofit/>
          </a:bodyPr>
          <a:lstStyle/>
          <a:p>
            <a:endParaRPr lang="en-US" sz="1400">
              <a:solidFill>
                <a:srgbClr val="FFFFFF"/>
              </a:solidFill>
              <a:latin typeface="+mj-lt"/>
            </a:endParaRPr>
          </a:p>
        </p:txBody>
      </p:sp>
      <p:sp>
        <p:nvSpPr>
          <p:cNvPr id="14" name="Title 1">
            <a:extLst>
              <a:ext uri="{FF2B5EF4-FFF2-40B4-BE49-F238E27FC236}">
                <a16:creationId xmlns:a16="http://schemas.microsoft.com/office/drawing/2014/main" id="{FC867526-931D-7049-975C-9C62FAC29DB8}"/>
              </a:ext>
            </a:extLst>
          </p:cNvPr>
          <p:cNvSpPr txBox="1">
            <a:spLocks/>
          </p:cNvSpPr>
          <p:nvPr/>
        </p:nvSpPr>
        <p:spPr>
          <a:xfrm>
            <a:off x="1367998" y="1199103"/>
            <a:ext cx="6365214" cy="2462213"/>
          </a:xfrm>
          <a:prstGeom prst="rect">
            <a:avLst/>
          </a:prstGeom>
        </p:spPr>
        <p:txBody>
          <a:bodyPr vert="horz" wrap="square" lIns="0" tIns="0" rIns="0" bIns="0" rtlCol="0" anchor="t" anchorCtr="0">
            <a:spAutoFit/>
          </a:bodyPr>
          <a:lstStyle>
            <a:lvl1pPr algn="l" defTabSz="411480" rtl="0" eaLnBrk="1" latinLnBrk="0" hangingPunct="1">
              <a:spcBef>
                <a:spcPct val="0"/>
              </a:spcBef>
              <a:buNone/>
              <a:defRPr sz="2000" b="0" i="0" kern="1200">
                <a:solidFill>
                  <a:schemeClr val="tx1"/>
                </a:solidFill>
                <a:latin typeface="Georgia"/>
                <a:ea typeface="+mj-ea"/>
                <a:cs typeface="Georgia"/>
              </a:defRPr>
            </a:lvl1pPr>
          </a:lstStyle>
          <a:p>
            <a:pPr fontAlgn="base"/>
            <a:r>
              <a:rPr lang="en-GB" dirty="0"/>
              <a:t>Most – if not all – government departments have a role to play in building good health, even those that might not be first to mind.</a:t>
            </a:r>
          </a:p>
          <a:p>
            <a:pPr fontAlgn="base"/>
            <a:endParaRPr lang="en-GB" dirty="0"/>
          </a:p>
          <a:p>
            <a:r>
              <a:rPr lang="en-GB" dirty="0">
                <a:cs typeface="Arial"/>
              </a:rPr>
              <a:t>Recognising and integrating health considerations across all departments is crucial for fostering good health and addressing health inequalities effectively.</a:t>
            </a:r>
          </a:p>
          <a:p>
            <a:endParaRPr lang="en-GB" dirty="0"/>
          </a:p>
        </p:txBody>
      </p:sp>
      <p:cxnSp>
        <p:nvCxnSpPr>
          <p:cNvPr id="10" name="Straight Connector 9">
            <a:extLst>
              <a:ext uri="{FF2B5EF4-FFF2-40B4-BE49-F238E27FC236}">
                <a16:creationId xmlns:a16="http://schemas.microsoft.com/office/drawing/2014/main" id="{0304C44E-BD52-C147-BBA1-3607BDEEC296}"/>
              </a:ext>
            </a:extLst>
          </p:cNvPr>
          <p:cNvCxnSpPr>
            <a:cxnSpLocks/>
          </p:cNvCxnSpPr>
          <p:nvPr/>
        </p:nvCxnSpPr>
        <p:spPr>
          <a:xfrm>
            <a:off x="1367998" y="4704596"/>
            <a:ext cx="7336089" cy="0"/>
          </a:xfrm>
          <a:prstGeom prst="line">
            <a:avLst/>
          </a:prstGeom>
          <a:ln w="127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AutoShape 2">
            <a:extLst>
              <a:ext uri="{FF2B5EF4-FFF2-40B4-BE49-F238E27FC236}">
                <a16:creationId xmlns:a16="http://schemas.microsoft.com/office/drawing/2014/main" id="{2645CA62-7B55-74FE-93AE-9552DC0BA5DC}"/>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Picture 12" descr="A colorful rectangles in a circle&#10;&#10;Description automatically generated">
            <a:extLst>
              <a:ext uri="{FF2B5EF4-FFF2-40B4-BE49-F238E27FC236}">
                <a16:creationId xmlns:a16="http://schemas.microsoft.com/office/drawing/2014/main" id="{D74C947C-FF15-8F86-0B51-CA40CA01D363}"/>
              </a:ext>
            </a:extLst>
          </p:cNvPr>
          <p:cNvPicPr>
            <a:picLocks noChangeAspect="1"/>
          </p:cNvPicPr>
          <p:nvPr/>
        </p:nvPicPr>
        <p:blipFill>
          <a:blip r:embed="rId4"/>
          <a:stretch>
            <a:fillRect/>
          </a:stretch>
        </p:blipFill>
        <p:spPr>
          <a:xfrm>
            <a:off x="377417" y="560105"/>
            <a:ext cx="638998" cy="638998"/>
          </a:xfrm>
          <a:prstGeom prst="rect">
            <a:avLst/>
          </a:prstGeom>
        </p:spPr>
      </p:pic>
    </p:spTree>
    <p:custDataLst>
      <p:tags r:id="rId1"/>
    </p:custDataLst>
    <p:extLst>
      <p:ext uri="{BB962C8B-B14F-4D97-AF65-F5344CB8AC3E}">
        <p14:creationId xmlns:p14="http://schemas.microsoft.com/office/powerpoint/2010/main" val="3201278589"/>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B71968-BEEF-96D9-88E6-7D11BC720872}"/>
              </a:ext>
            </a:extLst>
          </p:cNvPr>
          <p:cNvPicPr>
            <a:picLocks noChangeAspect="1"/>
          </p:cNvPicPr>
          <p:nvPr/>
        </p:nvPicPr>
        <p:blipFill>
          <a:blip r:embed="rId2"/>
          <a:srcRect/>
          <a:stretch/>
        </p:blipFill>
        <p:spPr>
          <a:xfrm>
            <a:off x="222069" y="124914"/>
            <a:ext cx="8699862" cy="4893672"/>
          </a:xfrm>
          <a:prstGeom prst="rect">
            <a:avLst/>
          </a:prstGeom>
        </p:spPr>
      </p:pic>
    </p:spTree>
    <p:extLst>
      <p:ext uri="{BB962C8B-B14F-4D97-AF65-F5344CB8AC3E}">
        <p14:creationId xmlns:p14="http://schemas.microsoft.com/office/powerpoint/2010/main" val="2530514528"/>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7471F6F-7C28-AE41-A6F5-DCB8E502B5D3}"/>
              </a:ext>
            </a:extLst>
          </p:cNvPr>
          <p:cNvSpPr>
            <a:spLocks noGrp="1"/>
          </p:cNvSpPr>
          <p:nvPr>
            <p:ph type="ftr" sz="quarter" idx="11"/>
          </p:nvPr>
        </p:nvSpPr>
        <p:spPr>
          <a:xfrm>
            <a:off x="1368000" y="266158"/>
            <a:ext cx="5808600" cy="204272"/>
          </a:xfrm>
        </p:spPr>
        <p:txBody>
          <a:bodyPr/>
          <a:lstStyle/>
          <a:p>
            <a:r>
              <a:rPr lang="en-US" dirty="0"/>
              <a:t>A whole government approach to health</a:t>
            </a:r>
          </a:p>
        </p:txBody>
      </p:sp>
      <p:sp>
        <p:nvSpPr>
          <p:cNvPr id="2" name="Slide Number Placeholder 1">
            <a:extLst>
              <a:ext uri="{FF2B5EF4-FFF2-40B4-BE49-F238E27FC236}">
                <a16:creationId xmlns:a16="http://schemas.microsoft.com/office/drawing/2014/main" id="{BB72833C-DBC8-4071-95AA-9A35EC48D588}"/>
              </a:ext>
            </a:extLst>
          </p:cNvPr>
          <p:cNvSpPr>
            <a:spLocks noGrp="1"/>
          </p:cNvSpPr>
          <p:nvPr>
            <p:ph type="sldNum" sz="quarter" idx="12"/>
          </p:nvPr>
        </p:nvSpPr>
        <p:spPr>
          <a:xfrm>
            <a:off x="6553200" y="4866906"/>
            <a:ext cx="2213268" cy="174201"/>
          </a:xfrm>
        </p:spPr>
        <p:txBody>
          <a:bodyPr/>
          <a:lstStyle/>
          <a:p>
            <a:fld id="{4B096CFE-13EB-9C46-AD64-3E2A74317CB2}" type="slidenum">
              <a:rPr lang="en-US" smtClean="0"/>
              <a:pPr/>
              <a:t>5</a:t>
            </a:fld>
            <a:endParaRPr lang="en-US"/>
          </a:p>
        </p:txBody>
      </p:sp>
      <p:sp>
        <p:nvSpPr>
          <p:cNvPr id="5" name="TextBox 4">
            <a:extLst>
              <a:ext uri="{FF2B5EF4-FFF2-40B4-BE49-F238E27FC236}">
                <a16:creationId xmlns:a16="http://schemas.microsoft.com/office/drawing/2014/main" id="{457E4CF6-CB30-2943-91C4-4F96AD57BB37}"/>
              </a:ext>
            </a:extLst>
          </p:cNvPr>
          <p:cNvSpPr txBox="1"/>
          <p:nvPr/>
        </p:nvSpPr>
        <p:spPr>
          <a:xfrm>
            <a:off x="4297680" y="5127171"/>
            <a:ext cx="0" cy="0"/>
          </a:xfrm>
          <a:prstGeom prst="rect">
            <a:avLst/>
          </a:prstGeom>
          <a:solidFill>
            <a:srgbClr val="A6D7D3"/>
          </a:solidFill>
        </p:spPr>
        <p:txBody>
          <a:bodyPr wrap="none" rtlCol="0">
            <a:noAutofit/>
          </a:bodyPr>
          <a:lstStyle/>
          <a:p>
            <a:endParaRPr lang="en-US" sz="1400">
              <a:solidFill>
                <a:srgbClr val="FFFFFF"/>
              </a:solidFill>
              <a:latin typeface="+mj-lt"/>
            </a:endParaRPr>
          </a:p>
        </p:txBody>
      </p:sp>
      <p:cxnSp>
        <p:nvCxnSpPr>
          <p:cNvPr id="10" name="Straight Connector 9">
            <a:extLst>
              <a:ext uri="{FF2B5EF4-FFF2-40B4-BE49-F238E27FC236}">
                <a16:creationId xmlns:a16="http://schemas.microsoft.com/office/drawing/2014/main" id="{0304C44E-BD52-C147-BBA1-3607BDEEC296}"/>
              </a:ext>
            </a:extLst>
          </p:cNvPr>
          <p:cNvCxnSpPr>
            <a:cxnSpLocks/>
          </p:cNvCxnSpPr>
          <p:nvPr/>
        </p:nvCxnSpPr>
        <p:spPr>
          <a:xfrm>
            <a:off x="1367998" y="4704596"/>
            <a:ext cx="7336089" cy="0"/>
          </a:xfrm>
          <a:prstGeom prst="line">
            <a:avLst/>
          </a:prstGeom>
          <a:ln w="127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AutoShape 2">
            <a:extLst>
              <a:ext uri="{FF2B5EF4-FFF2-40B4-BE49-F238E27FC236}">
                <a16:creationId xmlns:a16="http://schemas.microsoft.com/office/drawing/2014/main" id="{2645CA62-7B55-74FE-93AE-9552DC0BA5DC}"/>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5" name="Picture 14">
            <a:extLst>
              <a:ext uri="{FF2B5EF4-FFF2-40B4-BE49-F238E27FC236}">
                <a16:creationId xmlns:a16="http://schemas.microsoft.com/office/drawing/2014/main" id="{F4E2FB62-D269-4DEE-CA4C-70FC07C4CAC1}"/>
              </a:ext>
            </a:extLst>
          </p:cNvPr>
          <p:cNvPicPr>
            <a:picLocks noChangeAspect="1"/>
          </p:cNvPicPr>
          <p:nvPr/>
        </p:nvPicPr>
        <p:blipFill>
          <a:blip r:embed="rId4"/>
          <a:srcRect l="20001" r="20001"/>
          <a:stretch/>
        </p:blipFill>
        <p:spPr>
          <a:xfrm>
            <a:off x="1367998" y="752173"/>
            <a:ext cx="3915255" cy="3670680"/>
          </a:xfrm>
          <a:prstGeom prst="rect">
            <a:avLst/>
          </a:prstGeom>
        </p:spPr>
      </p:pic>
    </p:spTree>
    <p:custDataLst>
      <p:tags r:id="rId1"/>
    </p:custDataLst>
    <p:extLst>
      <p:ext uri="{BB962C8B-B14F-4D97-AF65-F5344CB8AC3E}">
        <p14:creationId xmlns:p14="http://schemas.microsoft.com/office/powerpoint/2010/main" val="252164313"/>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7471F6F-7C28-AE41-A6F5-DCB8E502B5D3}"/>
              </a:ext>
            </a:extLst>
          </p:cNvPr>
          <p:cNvSpPr>
            <a:spLocks noGrp="1"/>
          </p:cNvSpPr>
          <p:nvPr>
            <p:ph type="ftr" sz="quarter" idx="11"/>
          </p:nvPr>
        </p:nvSpPr>
        <p:spPr>
          <a:xfrm>
            <a:off x="1368000" y="266158"/>
            <a:ext cx="5808600" cy="204272"/>
          </a:xfrm>
        </p:spPr>
        <p:txBody>
          <a:bodyPr/>
          <a:lstStyle/>
          <a:p>
            <a:r>
              <a:rPr lang="en-US" dirty="0"/>
              <a:t>A whole government approach to health</a:t>
            </a:r>
          </a:p>
        </p:txBody>
      </p:sp>
      <p:sp>
        <p:nvSpPr>
          <p:cNvPr id="2" name="Slide Number Placeholder 1">
            <a:extLst>
              <a:ext uri="{FF2B5EF4-FFF2-40B4-BE49-F238E27FC236}">
                <a16:creationId xmlns:a16="http://schemas.microsoft.com/office/drawing/2014/main" id="{BB72833C-DBC8-4071-95AA-9A35EC48D588}"/>
              </a:ext>
            </a:extLst>
          </p:cNvPr>
          <p:cNvSpPr>
            <a:spLocks noGrp="1"/>
          </p:cNvSpPr>
          <p:nvPr>
            <p:ph type="sldNum" sz="quarter" idx="12"/>
          </p:nvPr>
        </p:nvSpPr>
        <p:spPr>
          <a:xfrm>
            <a:off x="6553200" y="4866906"/>
            <a:ext cx="2213268" cy="174201"/>
          </a:xfrm>
        </p:spPr>
        <p:txBody>
          <a:bodyPr/>
          <a:lstStyle/>
          <a:p>
            <a:fld id="{4B096CFE-13EB-9C46-AD64-3E2A74317CB2}" type="slidenum">
              <a:rPr lang="en-US" smtClean="0"/>
              <a:pPr/>
              <a:t>6</a:t>
            </a:fld>
            <a:endParaRPr lang="en-US"/>
          </a:p>
        </p:txBody>
      </p:sp>
      <p:sp>
        <p:nvSpPr>
          <p:cNvPr id="5" name="TextBox 4">
            <a:extLst>
              <a:ext uri="{FF2B5EF4-FFF2-40B4-BE49-F238E27FC236}">
                <a16:creationId xmlns:a16="http://schemas.microsoft.com/office/drawing/2014/main" id="{457E4CF6-CB30-2943-91C4-4F96AD57BB37}"/>
              </a:ext>
            </a:extLst>
          </p:cNvPr>
          <p:cNvSpPr txBox="1"/>
          <p:nvPr/>
        </p:nvSpPr>
        <p:spPr>
          <a:xfrm>
            <a:off x="4297680" y="5127171"/>
            <a:ext cx="0" cy="0"/>
          </a:xfrm>
          <a:prstGeom prst="rect">
            <a:avLst/>
          </a:prstGeom>
          <a:solidFill>
            <a:srgbClr val="A6D7D3"/>
          </a:solidFill>
        </p:spPr>
        <p:txBody>
          <a:bodyPr wrap="none" rtlCol="0">
            <a:noAutofit/>
          </a:bodyPr>
          <a:lstStyle/>
          <a:p>
            <a:endParaRPr lang="en-US" sz="1400">
              <a:solidFill>
                <a:srgbClr val="FFFFFF"/>
              </a:solidFill>
              <a:latin typeface="+mj-lt"/>
            </a:endParaRPr>
          </a:p>
        </p:txBody>
      </p:sp>
      <p:cxnSp>
        <p:nvCxnSpPr>
          <p:cNvPr id="10" name="Straight Connector 9">
            <a:extLst>
              <a:ext uri="{FF2B5EF4-FFF2-40B4-BE49-F238E27FC236}">
                <a16:creationId xmlns:a16="http://schemas.microsoft.com/office/drawing/2014/main" id="{0304C44E-BD52-C147-BBA1-3607BDEEC296}"/>
              </a:ext>
            </a:extLst>
          </p:cNvPr>
          <p:cNvCxnSpPr>
            <a:cxnSpLocks/>
          </p:cNvCxnSpPr>
          <p:nvPr/>
        </p:nvCxnSpPr>
        <p:spPr>
          <a:xfrm>
            <a:off x="1367998" y="4704596"/>
            <a:ext cx="7336089" cy="0"/>
          </a:xfrm>
          <a:prstGeom prst="line">
            <a:avLst/>
          </a:prstGeom>
          <a:ln w="127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AutoShape 2">
            <a:extLst>
              <a:ext uri="{FF2B5EF4-FFF2-40B4-BE49-F238E27FC236}">
                <a16:creationId xmlns:a16="http://schemas.microsoft.com/office/drawing/2014/main" id="{2645CA62-7B55-74FE-93AE-9552DC0BA5DC}"/>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a:extLst>
              <a:ext uri="{FF2B5EF4-FFF2-40B4-BE49-F238E27FC236}">
                <a16:creationId xmlns:a16="http://schemas.microsoft.com/office/drawing/2014/main" id="{BC6C4538-9B23-47EF-025F-3A333DA0F982}"/>
              </a:ext>
            </a:extLst>
          </p:cNvPr>
          <p:cNvPicPr>
            <a:picLocks noChangeAspect="1"/>
          </p:cNvPicPr>
          <p:nvPr/>
        </p:nvPicPr>
        <p:blipFill>
          <a:blip r:embed="rId4"/>
          <a:srcRect/>
          <a:stretch/>
        </p:blipFill>
        <p:spPr>
          <a:xfrm>
            <a:off x="1286327" y="723544"/>
            <a:ext cx="6438176" cy="3621474"/>
          </a:xfrm>
          <a:prstGeom prst="rect">
            <a:avLst/>
          </a:prstGeom>
        </p:spPr>
      </p:pic>
    </p:spTree>
    <p:custDataLst>
      <p:tags r:id="rId1"/>
    </p:custDataLst>
    <p:extLst>
      <p:ext uri="{BB962C8B-B14F-4D97-AF65-F5344CB8AC3E}">
        <p14:creationId xmlns:p14="http://schemas.microsoft.com/office/powerpoint/2010/main" val="3928959720"/>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7471F6F-7C28-AE41-A6F5-DCB8E502B5D3}"/>
              </a:ext>
            </a:extLst>
          </p:cNvPr>
          <p:cNvSpPr>
            <a:spLocks noGrp="1"/>
          </p:cNvSpPr>
          <p:nvPr>
            <p:ph type="ftr" sz="quarter" idx="11"/>
          </p:nvPr>
        </p:nvSpPr>
        <p:spPr>
          <a:xfrm>
            <a:off x="1368000" y="266158"/>
            <a:ext cx="5808600" cy="204272"/>
          </a:xfrm>
        </p:spPr>
        <p:txBody>
          <a:bodyPr/>
          <a:lstStyle/>
          <a:p>
            <a:r>
              <a:rPr lang="en-US" dirty="0"/>
              <a:t>A whole government approach to health</a:t>
            </a:r>
          </a:p>
        </p:txBody>
      </p:sp>
      <p:sp>
        <p:nvSpPr>
          <p:cNvPr id="2" name="Slide Number Placeholder 1">
            <a:extLst>
              <a:ext uri="{FF2B5EF4-FFF2-40B4-BE49-F238E27FC236}">
                <a16:creationId xmlns:a16="http://schemas.microsoft.com/office/drawing/2014/main" id="{BB72833C-DBC8-4071-95AA-9A35EC48D588}"/>
              </a:ext>
            </a:extLst>
          </p:cNvPr>
          <p:cNvSpPr>
            <a:spLocks noGrp="1"/>
          </p:cNvSpPr>
          <p:nvPr>
            <p:ph type="sldNum" sz="quarter" idx="12"/>
          </p:nvPr>
        </p:nvSpPr>
        <p:spPr>
          <a:xfrm>
            <a:off x="6553200" y="4866906"/>
            <a:ext cx="2213268" cy="174201"/>
          </a:xfrm>
        </p:spPr>
        <p:txBody>
          <a:bodyPr/>
          <a:lstStyle/>
          <a:p>
            <a:fld id="{4B096CFE-13EB-9C46-AD64-3E2A74317CB2}" type="slidenum">
              <a:rPr lang="en-US" smtClean="0"/>
              <a:pPr/>
              <a:t>7</a:t>
            </a:fld>
            <a:endParaRPr lang="en-US"/>
          </a:p>
        </p:txBody>
      </p:sp>
      <p:sp>
        <p:nvSpPr>
          <p:cNvPr id="5" name="TextBox 4">
            <a:extLst>
              <a:ext uri="{FF2B5EF4-FFF2-40B4-BE49-F238E27FC236}">
                <a16:creationId xmlns:a16="http://schemas.microsoft.com/office/drawing/2014/main" id="{457E4CF6-CB30-2943-91C4-4F96AD57BB37}"/>
              </a:ext>
            </a:extLst>
          </p:cNvPr>
          <p:cNvSpPr txBox="1"/>
          <p:nvPr/>
        </p:nvSpPr>
        <p:spPr>
          <a:xfrm>
            <a:off x="4297680" y="5127171"/>
            <a:ext cx="0" cy="0"/>
          </a:xfrm>
          <a:prstGeom prst="rect">
            <a:avLst/>
          </a:prstGeom>
          <a:solidFill>
            <a:srgbClr val="A6D7D3"/>
          </a:solidFill>
        </p:spPr>
        <p:txBody>
          <a:bodyPr wrap="none" rtlCol="0">
            <a:noAutofit/>
          </a:bodyPr>
          <a:lstStyle/>
          <a:p>
            <a:endParaRPr lang="en-US" sz="1400">
              <a:solidFill>
                <a:srgbClr val="FFFFFF"/>
              </a:solidFill>
              <a:latin typeface="+mj-lt"/>
            </a:endParaRPr>
          </a:p>
        </p:txBody>
      </p:sp>
      <p:cxnSp>
        <p:nvCxnSpPr>
          <p:cNvPr id="10" name="Straight Connector 9">
            <a:extLst>
              <a:ext uri="{FF2B5EF4-FFF2-40B4-BE49-F238E27FC236}">
                <a16:creationId xmlns:a16="http://schemas.microsoft.com/office/drawing/2014/main" id="{0304C44E-BD52-C147-BBA1-3607BDEEC296}"/>
              </a:ext>
            </a:extLst>
          </p:cNvPr>
          <p:cNvCxnSpPr>
            <a:cxnSpLocks/>
          </p:cNvCxnSpPr>
          <p:nvPr/>
        </p:nvCxnSpPr>
        <p:spPr>
          <a:xfrm>
            <a:off x="1367998" y="4704596"/>
            <a:ext cx="7336089" cy="0"/>
          </a:xfrm>
          <a:prstGeom prst="line">
            <a:avLst/>
          </a:prstGeom>
          <a:ln w="127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AutoShape 2">
            <a:extLst>
              <a:ext uri="{FF2B5EF4-FFF2-40B4-BE49-F238E27FC236}">
                <a16:creationId xmlns:a16="http://schemas.microsoft.com/office/drawing/2014/main" id="{2645CA62-7B55-74FE-93AE-9552DC0BA5DC}"/>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descr="A person sitting on a rectangular object&#10;&#10;Description automatically generated">
            <a:extLst>
              <a:ext uri="{FF2B5EF4-FFF2-40B4-BE49-F238E27FC236}">
                <a16:creationId xmlns:a16="http://schemas.microsoft.com/office/drawing/2014/main" id="{BC6C4538-9B23-47EF-025F-3A333DA0F982}"/>
              </a:ext>
            </a:extLst>
          </p:cNvPr>
          <p:cNvPicPr>
            <a:picLocks noChangeAspect="1"/>
          </p:cNvPicPr>
          <p:nvPr/>
        </p:nvPicPr>
        <p:blipFill>
          <a:blip r:embed="rId4"/>
          <a:stretch>
            <a:fillRect/>
          </a:stretch>
        </p:blipFill>
        <p:spPr>
          <a:xfrm>
            <a:off x="1286327" y="722811"/>
            <a:ext cx="6438176" cy="3622940"/>
          </a:xfrm>
          <a:prstGeom prst="rect">
            <a:avLst/>
          </a:prstGeom>
        </p:spPr>
      </p:pic>
      <p:pic>
        <p:nvPicPr>
          <p:cNvPr id="7" name="Picture 6">
            <a:extLst>
              <a:ext uri="{FF2B5EF4-FFF2-40B4-BE49-F238E27FC236}">
                <a16:creationId xmlns:a16="http://schemas.microsoft.com/office/drawing/2014/main" id="{1C22FC6D-CF88-E6CA-726F-A79A9778B7F8}"/>
              </a:ext>
            </a:extLst>
          </p:cNvPr>
          <p:cNvPicPr>
            <a:picLocks noChangeAspect="1"/>
          </p:cNvPicPr>
          <p:nvPr/>
        </p:nvPicPr>
        <p:blipFill>
          <a:blip r:embed="rId5"/>
          <a:srcRect/>
          <a:stretch/>
        </p:blipFill>
        <p:spPr>
          <a:xfrm>
            <a:off x="1286327" y="723559"/>
            <a:ext cx="6571345" cy="3696381"/>
          </a:xfrm>
          <a:prstGeom prst="rect">
            <a:avLst/>
          </a:prstGeom>
        </p:spPr>
      </p:pic>
    </p:spTree>
    <p:custDataLst>
      <p:tags r:id="rId1"/>
    </p:custDataLst>
    <p:extLst>
      <p:ext uri="{BB962C8B-B14F-4D97-AF65-F5344CB8AC3E}">
        <p14:creationId xmlns:p14="http://schemas.microsoft.com/office/powerpoint/2010/main" val="453392262"/>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7471F6F-7C28-AE41-A6F5-DCB8E502B5D3}"/>
              </a:ext>
            </a:extLst>
          </p:cNvPr>
          <p:cNvSpPr>
            <a:spLocks noGrp="1"/>
          </p:cNvSpPr>
          <p:nvPr>
            <p:ph type="ftr" sz="quarter" idx="11"/>
          </p:nvPr>
        </p:nvSpPr>
        <p:spPr>
          <a:xfrm>
            <a:off x="1368000" y="266158"/>
            <a:ext cx="5808600" cy="204272"/>
          </a:xfrm>
        </p:spPr>
        <p:txBody>
          <a:bodyPr/>
          <a:lstStyle/>
          <a:p>
            <a:r>
              <a:rPr lang="en-US" dirty="0"/>
              <a:t>A whole government approach to health</a:t>
            </a:r>
          </a:p>
        </p:txBody>
      </p:sp>
      <p:sp>
        <p:nvSpPr>
          <p:cNvPr id="2" name="Slide Number Placeholder 1">
            <a:extLst>
              <a:ext uri="{FF2B5EF4-FFF2-40B4-BE49-F238E27FC236}">
                <a16:creationId xmlns:a16="http://schemas.microsoft.com/office/drawing/2014/main" id="{BB72833C-DBC8-4071-95AA-9A35EC48D588}"/>
              </a:ext>
            </a:extLst>
          </p:cNvPr>
          <p:cNvSpPr>
            <a:spLocks noGrp="1"/>
          </p:cNvSpPr>
          <p:nvPr>
            <p:ph type="sldNum" sz="quarter" idx="12"/>
          </p:nvPr>
        </p:nvSpPr>
        <p:spPr>
          <a:xfrm>
            <a:off x="6553200" y="4866906"/>
            <a:ext cx="2213268" cy="174201"/>
          </a:xfrm>
        </p:spPr>
        <p:txBody>
          <a:bodyPr/>
          <a:lstStyle/>
          <a:p>
            <a:fld id="{4B096CFE-13EB-9C46-AD64-3E2A74317CB2}" type="slidenum">
              <a:rPr lang="en-US" smtClean="0"/>
              <a:pPr/>
              <a:t>8</a:t>
            </a:fld>
            <a:endParaRPr lang="en-US"/>
          </a:p>
        </p:txBody>
      </p:sp>
      <p:sp>
        <p:nvSpPr>
          <p:cNvPr id="5" name="TextBox 4">
            <a:extLst>
              <a:ext uri="{FF2B5EF4-FFF2-40B4-BE49-F238E27FC236}">
                <a16:creationId xmlns:a16="http://schemas.microsoft.com/office/drawing/2014/main" id="{457E4CF6-CB30-2943-91C4-4F96AD57BB37}"/>
              </a:ext>
            </a:extLst>
          </p:cNvPr>
          <p:cNvSpPr txBox="1"/>
          <p:nvPr/>
        </p:nvSpPr>
        <p:spPr>
          <a:xfrm>
            <a:off x="4297680" y="5127171"/>
            <a:ext cx="0" cy="0"/>
          </a:xfrm>
          <a:prstGeom prst="rect">
            <a:avLst/>
          </a:prstGeom>
          <a:solidFill>
            <a:srgbClr val="A6D7D3"/>
          </a:solidFill>
        </p:spPr>
        <p:txBody>
          <a:bodyPr wrap="none" rtlCol="0">
            <a:noAutofit/>
          </a:bodyPr>
          <a:lstStyle/>
          <a:p>
            <a:endParaRPr lang="en-US" sz="1400">
              <a:solidFill>
                <a:srgbClr val="FFFFFF"/>
              </a:solidFill>
              <a:latin typeface="+mj-lt"/>
            </a:endParaRPr>
          </a:p>
        </p:txBody>
      </p:sp>
      <p:cxnSp>
        <p:nvCxnSpPr>
          <p:cNvPr id="10" name="Straight Connector 9">
            <a:extLst>
              <a:ext uri="{FF2B5EF4-FFF2-40B4-BE49-F238E27FC236}">
                <a16:creationId xmlns:a16="http://schemas.microsoft.com/office/drawing/2014/main" id="{0304C44E-BD52-C147-BBA1-3607BDEEC296}"/>
              </a:ext>
            </a:extLst>
          </p:cNvPr>
          <p:cNvCxnSpPr>
            <a:cxnSpLocks/>
          </p:cNvCxnSpPr>
          <p:nvPr/>
        </p:nvCxnSpPr>
        <p:spPr>
          <a:xfrm>
            <a:off x="1367998" y="4704596"/>
            <a:ext cx="7336089" cy="0"/>
          </a:xfrm>
          <a:prstGeom prst="line">
            <a:avLst/>
          </a:prstGeom>
          <a:ln w="127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AutoShape 2">
            <a:extLst>
              <a:ext uri="{FF2B5EF4-FFF2-40B4-BE49-F238E27FC236}">
                <a16:creationId xmlns:a16="http://schemas.microsoft.com/office/drawing/2014/main" id="{2645CA62-7B55-74FE-93AE-9552DC0BA5DC}"/>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descr="A person sitting on a rectangular object&#10;&#10;Description automatically generated">
            <a:extLst>
              <a:ext uri="{FF2B5EF4-FFF2-40B4-BE49-F238E27FC236}">
                <a16:creationId xmlns:a16="http://schemas.microsoft.com/office/drawing/2014/main" id="{BC6C4538-9B23-47EF-025F-3A333DA0F982}"/>
              </a:ext>
            </a:extLst>
          </p:cNvPr>
          <p:cNvPicPr>
            <a:picLocks noChangeAspect="1"/>
          </p:cNvPicPr>
          <p:nvPr/>
        </p:nvPicPr>
        <p:blipFill>
          <a:blip r:embed="rId4"/>
          <a:stretch>
            <a:fillRect/>
          </a:stretch>
        </p:blipFill>
        <p:spPr>
          <a:xfrm>
            <a:off x="1286327" y="722811"/>
            <a:ext cx="6438176" cy="3622940"/>
          </a:xfrm>
          <a:prstGeom prst="rect">
            <a:avLst/>
          </a:prstGeom>
        </p:spPr>
      </p:pic>
      <p:pic>
        <p:nvPicPr>
          <p:cNvPr id="7" name="Picture 6">
            <a:extLst>
              <a:ext uri="{FF2B5EF4-FFF2-40B4-BE49-F238E27FC236}">
                <a16:creationId xmlns:a16="http://schemas.microsoft.com/office/drawing/2014/main" id="{08798023-22EE-B837-501B-DD03D16EC205}"/>
              </a:ext>
            </a:extLst>
          </p:cNvPr>
          <p:cNvPicPr>
            <a:picLocks noChangeAspect="1"/>
          </p:cNvPicPr>
          <p:nvPr/>
        </p:nvPicPr>
        <p:blipFill>
          <a:blip r:embed="rId5"/>
          <a:srcRect/>
          <a:stretch/>
        </p:blipFill>
        <p:spPr>
          <a:xfrm>
            <a:off x="1286327" y="723544"/>
            <a:ext cx="6438176" cy="3621474"/>
          </a:xfrm>
          <a:prstGeom prst="rect">
            <a:avLst/>
          </a:prstGeom>
        </p:spPr>
      </p:pic>
    </p:spTree>
    <p:custDataLst>
      <p:tags r:id="rId1"/>
    </p:custDataLst>
    <p:extLst>
      <p:ext uri="{BB962C8B-B14F-4D97-AF65-F5344CB8AC3E}">
        <p14:creationId xmlns:p14="http://schemas.microsoft.com/office/powerpoint/2010/main" val="2889233659"/>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7471F6F-7C28-AE41-A6F5-DCB8E502B5D3}"/>
              </a:ext>
            </a:extLst>
          </p:cNvPr>
          <p:cNvSpPr>
            <a:spLocks noGrp="1"/>
          </p:cNvSpPr>
          <p:nvPr>
            <p:ph type="ftr" sz="quarter" idx="11"/>
          </p:nvPr>
        </p:nvSpPr>
        <p:spPr>
          <a:xfrm>
            <a:off x="1368000" y="266158"/>
            <a:ext cx="5808600" cy="204272"/>
          </a:xfrm>
        </p:spPr>
        <p:txBody>
          <a:bodyPr/>
          <a:lstStyle/>
          <a:p>
            <a:r>
              <a:rPr lang="en-US" dirty="0"/>
              <a:t>A whole government approach to health</a:t>
            </a:r>
          </a:p>
        </p:txBody>
      </p:sp>
      <p:sp>
        <p:nvSpPr>
          <p:cNvPr id="2" name="Slide Number Placeholder 1">
            <a:extLst>
              <a:ext uri="{FF2B5EF4-FFF2-40B4-BE49-F238E27FC236}">
                <a16:creationId xmlns:a16="http://schemas.microsoft.com/office/drawing/2014/main" id="{BB72833C-DBC8-4071-95AA-9A35EC48D588}"/>
              </a:ext>
            </a:extLst>
          </p:cNvPr>
          <p:cNvSpPr>
            <a:spLocks noGrp="1"/>
          </p:cNvSpPr>
          <p:nvPr>
            <p:ph type="sldNum" sz="quarter" idx="12"/>
          </p:nvPr>
        </p:nvSpPr>
        <p:spPr>
          <a:xfrm>
            <a:off x="6553200" y="4866906"/>
            <a:ext cx="2213268" cy="174201"/>
          </a:xfrm>
        </p:spPr>
        <p:txBody>
          <a:bodyPr/>
          <a:lstStyle/>
          <a:p>
            <a:fld id="{4B096CFE-13EB-9C46-AD64-3E2A74317CB2}" type="slidenum">
              <a:rPr lang="en-US" smtClean="0"/>
              <a:pPr/>
              <a:t>9</a:t>
            </a:fld>
            <a:endParaRPr lang="en-US"/>
          </a:p>
        </p:txBody>
      </p:sp>
      <p:sp>
        <p:nvSpPr>
          <p:cNvPr id="5" name="TextBox 4">
            <a:extLst>
              <a:ext uri="{FF2B5EF4-FFF2-40B4-BE49-F238E27FC236}">
                <a16:creationId xmlns:a16="http://schemas.microsoft.com/office/drawing/2014/main" id="{457E4CF6-CB30-2943-91C4-4F96AD57BB37}"/>
              </a:ext>
            </a:extLst>
          </p:cNvPr>
          <p:cNvSpPr txBox="1"/>
          <p:nvPr/>
        </p:nvSpPr>
        <p:spPr>
          <a:xfrm>
            <a:off x="4297680" y="5127171"/>
            <a:ext cx="0" cy="0"/>
          </a:xfrm>
          <a:prstGeom prst="rect">
            <a:avLst/>
          </a:prstGeom>
          <a:solidFill>
            <a:srgbClr val="A6D7D3"/>
          </a:solidFill>
        </p:spPr>
        <p:txBody>
          <a:bodyPr wrap="none" rtlCol="0">
            <a:noAutofit/>
          </a:bodyPr>
          <a:lstStyle/>
          <a:p>
            <a:endParaRPr lang="en-US" sz="1400">
              <a:solidFill>
                <a:srgbClr val="FFFFFF"/>
              </a:solidFill>
              <a:latin typeface="+mj-lt"/>
            </a:endParaRPr>
          </a:p>
        </p:txBody>
      </p:sp>
      <p:cxnSp>
        <p:nvCxnSpPr>
          <p:cNvPr id="10" name="Straight Connector 9">
            <a:extLst>
              <a:ext uri="{FF2B5EF4-FFF2-40B4-BE49-F238E27FC236}">
                <a16:creationId xmlns:a16="http://schemas.microsoft.com/office/drawing/2014/main" id="{0304C44E-BD52-C147-BBA1-3607BDEEC296}"/>
              </a:ext>
            </a:extLst>
          </p:cNvPr>
          <p:cNvCxnSpPr>
            <a:cxnSpLocks/>
          </p:cNvCxnSpPr>
          <p:nvPr/>
        </p:nvCxnSpPr>
        <p:spPr>
          <a:xfrm>
            <a:off x="1367998" y="4704596"/>
            <a:ext cx="7336089" cy="0"/>
          </a:xfrm>
          <a:prstGeom prst="line">
            <a:avLst/>
          </a:prstGeom>
          <a:ln w="127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AutoShape 2">
            <a:extLst>
              <a:ext uri="{FF2B5EF4-FFF2-40B4-BE49-F238E27FC236}">
                <a16:creationId xmlns:a16="http://schemas.microsoft.com/office/drawing/2014/main" id="{2645CA62-7B55-74FE-93AE-9552DC0BA5DC}"/>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descr="A person sitting on a rectangular object&#10;&#10;Description automatically generated">
            <a:extLst>
              <a:ext uri="{FF2B5EF4-FFF2-40B4-BE49-F238E27FC236}">
                <a16:creationId xmlns:a16="http://schemas.microsoft.com/office/drawing/2014/main" id="{BC6C4538-9B23-47EF-025F-3A333DA0F982}"/>
              </a:ext>
            </a:extLst>
          </p:cNvPr>
          <p:cNvPicPr>
            <a:picLocks noChangeAspect="1"/>
          </p:cNvPicPr>
          <p:nvPr/>
        </p:nvPicPr>
        <p:blipFill>
          <a:blip r:embed="rId4"/>
          <a:stretch>
            <a:fillRect/>
          </a:stretch>
        </p:blipFill>
        <p:spPr>
          <a:xfrm>
            <a:off x="1286327" y="722811"/>
            <a:ext cx="6438176" cy="3622940"/>
          </a:xfrm>
          <a:prstGeom prst="rect">
            <a:avLst/>
          </a:prstGeom>
        </p:spPr>
      </p:pic>
      <p:pic>
        <p:nvPicPr>
          <p:cNvPr id="9" name="Picture 8">
            <a:extLst>
              <a:ext uri="{FF2B5EF4-FFF2-40B4-BE49-F238E27FC236}">
                <a16:creationId xmlns:a16="http://schemas.microsoft.com/office/drawing/2014/main" id="{21B54C62-6092-1B47-6ECD-297E6BC53335}"/>
              </a:ext>
            </a:extLst>
          </p:cNvPr>
          <p:cNvPicPr>
            <a:picLocks noChangeAspect="1"/>
          </p:cNvPicPr>
          <p:nvPr/>
        </p:nvPicPr>
        <p:blipFill>
          <a:blip r:embed="rId5"/>
          <a:srcRect/>
          <a:stretch/>
        </p:blipFill>
        <p:spPr>
          <a:xfrm>
            <a:off x="1286327" y="723544"/>
            <a:ext cx="6438176" cy="3621474"/>
          </a:xfrm>
          <a:prstGeom prst="rect">
            <a:avLst/>
          </a:prstGeom>
        </p:spPr>
      </p:pic>
    </p:spTree>
    <p:custDataLst>
      <p:tags r:id="rId1"/>
    </p:custDataLst>
    <p:extLst>
      <p:ext uri="{BB962C8B-B14F-4D97-AF65-F5344CB8AC3E}">
        <p14:creationId xmlns:p14="http://schemas.microsoft.com/office/powerpoint/2010/main" val="1561453151"/>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POWERPOINT TEMPLATE" val="UHbwlija"/>
  <p:tag name="ARTICULATE_SLIDE_THUMBNAIL_REFRESH" val="1"/>
  <p:tag name="ARTICULATE_SLIDE_COUNT" val="5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owerPoint Template">
  <a:themeElements>
    <a:clrScheme name="Custom 1">
      <a:dk1>
        <a:srgbClr val="1C1C1C"/>
      </a:dk1>
      <a:lt1>
        <a:srgbClr val="FFFFFF"/>
      </a:lt1>
      <a:dk2>
        <a:srgbClr val="DD0031"/>
      </a:dk2>
      <a:lt2>
        <a:srgbClr val="E2DFD8"/>
      </a:lt2>
      <a:accent1>
        <a:srgbClr val="999390"/>
      </a:accent1>
      <a:accent2>
        <a:srgbClr val="EE9B90"/>
      </a:accent2>
      <a:accent3>
        <a:srgbClr val="9D8CB1"/>
      </a:accent3>
      <a:accent4>
        <a:srgbClr val="8BC68F"/>
      </a:accent4>
      <a:accent5>
        <a:srgbClr val="FFE996"/>
      </a:accent5>
      <a:accent6>
        <a:srgbClr val="A6D7D3"/>
      </a:accent6>
      <a:hlink>
        <a:srgbClr val="1C1C1C"/>
      </a:hlink>
      <a:folHlink>
        <a:srgbClr val="1C1C1C"/>
      </a:folHlink>
    </a:clrScheme>
    <a:fontScheme name="The Health Foundation">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a:noFill/>
        </a:ln>
      </a:spPr>
      <a:bodyPr rtlCol="0" anchor="t"/>
      <a:lstStyle>
        <a:defPPr algn="l">
          <a:defRPr sz="3000">
            <a:solidFill>
              <a:schemeClr val="accent1"/>
            </a:solidFill>
            <a:latin typeface="Univers LT Std 65 Bold"/>
            <a:cs typeface="Univers LT Std 65 Bold"/>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solidFill>
          <a:srgbClr val="A6D7D3"/>
        </a:solidFill>
      </a:spPr>
      <a:bodyPr wrap="square" rtlCol="0">
        <a:noAutofit/>
      </a:bodyPr>
      <a:lstStyle>
        <a:defPPr>
          <a:defRPr sz="1400">
            <a:solidFill>
              <a:srgbClr val="FFFFFF"/>
            </a:solidFill>
            <a:latin typeface="+mj-lt"/>
          </a:defRPr>
        </a:defPPr>
      </a:lstStyle>
    </a:txDef>
  </a:objectDefaults>
  <a:extraClrSchemeLst/>
  <a:extLst>
    <a:ext uri="{05A4C25C-085E-4340-85A3-A5531E510DB2}">
      <thm15:themeFamily xmlns:thm15="http://schemas.microsoft.com/office/thememl/2012/main" name="Healthy Lives _V03.1.potx" id="{AA0A8018-0A70-48B9-A3FF-D82C68CA2AD7}" vid="{8D9D1C48-B9A2-495A-839F-6B37107FC7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f0e91ca-aaed-41ec-bdb2-ba4ea970a49e">
      <Terms xmlns="http://schemas.microsoft.com/office/infopath/2007/PartnerControls"/>
    </lcf76f155ced4ddcb4097134ff3c332f>
    <TaxCatchAll xmlns="c8a5855d-a9a9-44b4-8d1f-bf84e3fcd13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9343953BEAED64D93651265111F621B" ma:contentTypeVersion="18" ma:contentTypeDescription="Create a new document." ma:contentTypeScope="" ma:versionID="da5d7048eb4d0976362c79357be8c2df">
  <xsd:schema xmlns:xsd="http://www.w3.org/2001/XMLSchema" xmlns:xs="http://www.w3.org/2001/XMLSchema" xmlns:p="http://schemas.microsoft.com/office/2006/metadata/properties" xmlns:ns2="0f0e91ca-aaed-41ec-bdb2-ba4ea970a49e" xmlns:ns3="744f2d2f-5979-4329-97ca-d1c2f9cdd261" xmlns:ns4="c8a5855d-a9a9-44b4-8d1f-bf84e3fcd13a" targetNamespace="http://schemas.microsoft.com/office/2006/metadata/properties" ma:root="true" ma:fieldsID="23c113ce58601820a2e0b26fb7f1ab05" ns2:_="" ns3:_="" ns4:_="">
    <xsd:import namespace="0f0e91ca-aaed-41ec-bdb2-ba4ea970a49e"/>
    <xsd:import namespace="744f2d2f-5979-4329-97ca-d1c2f9cdd261"/>
    <xsd:import namespace="c8a5855d-a9a9-44b4-8d1f-bf84e3fcd13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0e91ca-aaed-41ec-bdb2-ba4ea970a4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1a14c2c-79dc-4c20-a3ee-d5d78c7fdee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44f2d2f-5979-4329-97ca-d1c2f9cdd261"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8a5855d-a9a9-44b4-8d1f-bf84e3fcd13a"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da44d4a0-6082-4ddc-ad7b-05f47b1ca72a}" ma:internalName="TaxCatchAll" ma:showField="CatchAllData" ma:web="957f75c2-28f1-43ba-a3c8-dd78ffc7cc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443BD8-5F31-43EA-93D4-95D6F4F5ABC9}">
  <ds:schemaRefs>
    <ds:schemaRef ds:uri="http://schemas.microsoft.com/sharepoint/v3/contenttype/forms"/>
  </ds:schemaRefs>
</ds:datastoreItem>
</file>

<file path=customXml/itemProps2.xml><?xml version="1.0" encoding="utf-8"?>
<ds:datastoreItem xmlns:ds="http://schemas.openxmlformats.org/officeDocument/2006/customXml" ds:itemID="{8D986F8B-8D4B-4A24-9C9A-EDBD78B27F70}">
  <ds:schemaRefs>
    <ds:schemaRef ds:uri="0f0e91ca-aaed-41ec-bdb2-ba4ea970a49e"/>
    <ds:schemaRef ds:uri="ae0ff22a-5cc0-4e69-bcf8-142da63f552c"/>
    <ds:schemaRef ds:uri="c0bdb543-c7d1-4762-8767-395ab6f0b275"/>
    <ds:schemaRef ds:uri="c8a5855d-a9a9-44b4-8d1f-bf84e3fcd13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02E0284-73F9-4990-80E8-BDEA491CEB1E}">
  <ds:schemaRefs>
    <ds:schemaRef ds:uri="0f0e91ca-aaed-41ec-bdb2-ba4ea970a49e"/>
    <ds:schemaRef ds:uri="744f2d2f-5979-4329-97ca-d1c2f9cdd261"/>
    <ds:schemaRef ds:uri="c8a5855d-a9a9-44b4-8d1f-bf84e3fcd13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883</Words>
  <Application>Microsoft Office PowerPoint</Application>
  <PresentationFormat>On-screen Show (16:9)</PresentationFormat>
  <Paragraphs>77</Paragraphs>
  <Slides>12</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Arial,Sans-Serif</vt:lpstr>
      <vt:lpstr>Calibri</vt:lpstr>
      <vt:lpstr>Georgia</vt:lpstr>
      <vt:lpstr>Segoe UI</vt:lpstr>
      <vt:lpstr>Univers LT Pro</vt:lpstr>
      <vt:lpstr>Wingdings</vt:lpstr>
      <vt:lpstr>PowerPoint Template</vt:lpstr>
      <vt:lpstr>A whole government approach to health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Microsoft Office User</dc:creator>
  <cp:lastModifiedBy>Shannon Sperl</cp:lastModifiedBy>
  <cp:revision>89</cp:revision>
  <cp:lastPrinted>2018-02-04T20:34:55Z</cp:lastPrinted>
  <dcterms:created xsi:type="dcterms:W3CDTF">2018-01-22T16:35:37Z</dcterms:created>
  <dcterms:modified xsi:type="dcterms:W3CDTF">2024-12-16T16:15:31Z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A7A29E5D-25CF-4CD5-8665-F0ADAD743CD5</vt:lpwstr>
  </property>
  <property fmtid="{D5CDD505-2E9C-101B-9397-08002B2CF9AE}" pid="3" name="ArticulatePath">
    <vt:lpwstr>https://brandethoslondon-my.sharepoint.com/personal/peter_brandethos_co_uk/Documents/Health_Foundation,_The/Healthy_Lives_infographics/Healthy Lives _V03.1</vt:lpwstr>
  </property>
  <property fmtid="{D5CDD505-2E9C-101B-9397-08002B2CF9AE}" pid="4" name="ContentTypeId">
    <vt:lpwstr>0x01010049343953BEAED64D93651265111F621B</vt:lpwstr>
  </property>
  <property fmtid="{D5CDD505-2E9C-101B-9397-08002B2CF9AE}" pid="5" name="MediaServiceImageTags">
    <vt:lpwstr/>
  </property>
</Properties>
</file>